
<file path=[Content_Types].xml><?xml version="1.0" encoding="utf-8"?>
<Types xmlns="http://schemas.openxmlformats.org/package/2006/content-types">
  <Override PartName="/ppt/slideMasters/slideMaster3.xml" ContentType="application/vnd.openxmlformats-officedocument.presentationml.slideMaster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theme/theme5.xml" ContentType="application/vnd.openxmlformats-officedocument.theme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18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s/slide19.xml" ContentType="application/vnd.openxmlformats-officedocument.presentationml.slide+xml"/>
  <Default Extension="png" ContentType="image/png"/>
  <Override PartName="/ppt/slideLayouts/slideLayout7.xml" ContentType="application/vnd.openxmlformats-officedocument.presentationml.slideLayout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Layouts/slideLayout3.xml" ContentType="application/vnd.openxmlformats-officedocument.presentationml.slideLayout+xml"/>
  <Override PartName="/ppt/notesSlides/notesSlide1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1"/>
    <p:sldMasterId id="2147483798" r:id="rId2"/>
    <p:sldMasterId id="2147483812" r:id="rId3"/>
  </p:sldMasterIdLst>
  <p:notesMasterIdLst>
    <p:notesMasterId r:id="rId28"/>
  </p:notesMasterIdLst>
  <p:handoutMasterIdLst>
    <p:handoutMasterId r:id="rId29"/>
  </p:handoutMasterIdLst>
  <p:sldIdLst>
    <p:sldId id="311" r:id="rId4"/>
    <p:sldId id="369" r:id="rId5"/>
    <p:sldId id="368" r:id="rId6"/>
    <p:sldId id="370" r:id="rId7"/>
    <p:sldId id="371" r:id="rId8"/>
    <p:sldId id="373" r:id="rId9"/>
    <p:sldId id="372" r:id="rId10"/>
    <p:sldId id="374" r:id="rId11"/>
    <p:sldId id="376" r:id="rId12"/>
    <p:sldId id="377" r:id="rId13"/>
    <p:sldId id="378" r:id="rId14"/>
    <p:sldId id="379" r:id="rId15"/>
    <p:sldId id="380" r:id="rId16"/>
    <p:sldId id="383" r:id="rId17"/>
    <p:sldId id="381" r:id="rId18"/>
    <p:sldId id="384" r:id="rId19"/>
    <p:sldId id="385" r:id="rId20"/>
    <p:sldId id="386" r:id="rId21"/>
    <p:sldId id="387" r:id="rId22"/>
    <p:sldId id="382" r:id="rId23"/>
    <p:sldId id="363" r:id="rId24"/>
    <p:sldId id="366" r:id="rId25"/>
    <p:sldId id="352" r:id="rId26"/>
    <p:sldId id="358" r:id="rId27"/>
  </p:sldIdLst>
  <p:sldSz cx="9144000" cy="5143500" type="screen16x9"/>
  <p:notesSz cx="6810375" cy="9942513"/>
  <p:defaultTextStyle>
    <a:defPPr>
      <a:defRPr lang="en-GB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ヒラギノ角ゴ Pro W3"/>
        <a:cs typeface="ヒラギノ角ゴ Pro W3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ヒラギノ角ゴ Pro W3"/>
        <a:cs typeface="ヒラギノ角ゴ Pro W3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ヒラギノ角ゴ Pro W3"/>
        <a:cs typeface="ヒラギノ角ゴ Pro W3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ヒラギノ角ゴ Pro W3"/>
        <a:cs typeface="ヒラギノ角ゴ Pro W3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ヒラギノ角ゴ Pro W3"/>
        <a:cs typeface="ヒラギノ角ゴ Pro W3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ヒラギノ角ゴ Pro W3"/>
        <a:cs typeface="ヒラギノ角ゴ Pro W3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ヒラギノ角ゴ Pro W3"/>
        <a:cs typeface="ヒラギノ角ゴ Pro W3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ヒラギノ角ゴ Pro W3"/>
        <a:cs typeface="ヒラギノ角ゴ Pro W3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ヒラギノ角ゴ Pro W3"/>
        <a:cs typeface="ヒラギノ角ゴ Pro W3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  <p15:guide id="3" orient="horz" pos="3132">
          <p15:clr>
            <a:srgbClr val="A4A3A4"/>
          </p15:clr>
        </p15:guide>
        <p15:guide id="4" pos="2145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clrMru>
    <a:srgbClr val="A8BBC0"/>
    <a:srgbClr val="FFFF00"/>
    <a:srgbClr val="124192"/>
    <a:srgbClr val="000000"/>
    <a:srgbClr val="68717A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0872" autoAdjust="0"/>
    <p:restoredTop sz="83120" autoAdjust="0"/>
  </p:normalViewPr>
  <p:slideViewPr>
    <p:cSldViewPr snapToGrid="0">
      <p:cViewPr varScale="1">
        <p:scale>
          <a:sx n="150" d="100"/>
          <a:sy n="150" d="100"/>
        </p:scale>
        <p:origin x="-582" y="-90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-3870" y="-120"/>
      </p:cViewPr>
      <p:guideLst>
        <p:guide orient="horz" pos="2880"/>
        <p:guide orient="horz" pos="3132"/>
        <p:guide pos="2160"/>
        <p:guide pos="2145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51163" cy="49712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7636" y="0"/>
            <a:ext cx="2951163" cy="49712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E3A1A956-FBA6-4D44-9717-88B588F88EA2}" type="datetimeFigureOut">
              <a:rPr lang="en-US"/>
              <a:pPr>
                <a:defRPr/>
              </a:pPr>
              <a:t>3/24/2019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43662"/>
            <a:ext cx="2951163" cy="49712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7636" y="9443662"/>
            <a:ext cx="2951163" cy="49712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6EB7DA75-3119-461F-BBD9-15CADFA283A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86759862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51163" cy="49712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7636" y="0"/>
            <a:ext cx="2951163" cy="49712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32CF6B7E-5EE0-4686-A335-20EF82FA6D28}" type="datetimeFigureOut">
              <a:rPr lang="en-US"/>
              <a:pPr>
                <a:defRPr/>
              </a:pPr>
              <a:t>3/24/2019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2075" y="746125"/>
            <a:ext cx="6626225" cy="3727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1038" y="4722694"/>
            <a:ext cx="5448300" cy="4474131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43662"/>
            <a:ext cx="2951163" cy="49712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7636" y="9443662"/>
            <a:ext cx="2951163" cy="49712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26C2616F-011D-47B3-A2C1-4E16F11993E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97799247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charset="0"/>
        <a:cs typeface="ヒラギノ角ゴ Pro W3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charset="0"/>
        <a:cs typeface="ヒラギノ角ゴ Pro W3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charset="0"/>
        <a:cs typeface="ヒラギノ角ゴ Pro W3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charset="0"/>
        <a:cs typeface="ヒラギノ角ゴ Pro W3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charset="0"/>
        <a:cs typeface="ヒラギノ角ゴ Pro W3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338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 lang="en-US">
              <a:ea typeface="ヒラギノ角ゴ Pro W3"/>
              <a:cs typeface="ヒラギノ角ゴ Pro W3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CF1E334-DD0D-44F1-B379-F6C65B92AF59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1800548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zh-CN" baseline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6C2616F-011D-47B3-A2C1-4E16F11993E6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3201945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zh-CN" baseline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6C2616F-011D-47B3-A2C1-4E16F11993E6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5372119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zh-CN" baseline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6C2616F-011D-47B3-A2C1-4E16F11993E6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5372119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zh-CN" baseline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6C2616F-011D-47B3-A2C1-4E16F11993E6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5372119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zh-CN" baseline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6C2616F-011D-47B3-A2C1-4E16F11993E6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5372119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zh-CN" baseline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6C2616F-011D-47B3-A2C1-4E16F11993E6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5372119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zh-CN" baseline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6C2616F-011D-47B3-A2C1-4E16F11993E6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53721195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zh-CN" baseline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6C2616F-011D-47B3-A2C1-4E16F11993E6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53721195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zh-CN" baseline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6C2616F-011D-47B3-A2C1-4E16F11993E6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53721195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zh-CN" baseline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6C2616F-011D-47B3-A2C1-4E16F11993E6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5372119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zh-CN" baseline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6C2616F-011D-47B3-A2C1-4E16F11993E6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LTE</a:t>
            </a:r>
            <a:r>
              <a:rPr lang="zh-CN" altLang="en-US" dirty="0"/>
              <a:t>系统只是一个通俗的说法</a:t>
            </a:r>
            <a:r>
              <a:rPr lang="en-US" altLang="zh-CN" dirty="0"/>
              <a:t>,</a:t>
            </a:r>
            <a:r>
              <a:rPr lang="zh-CN" altLang="en-US" dirty="0"/>
              <a:t>实际上规范的称法是</a:t>
            </a:r>
            <a:r>
              <a:rPr lang="en-US" altLang="zh-CN" dirty="0"/>
              <a:t>EPS,</a:t>
            </a:r>
            <a:r>
              <a:rPr lang="zh-CN" altLang="en-US" baseline="0" dirty="0"/>
              <a:t>它由</a:t>
            </a:r>
            <a:r>
              <a:rPr lang="en-US" altLang="zh-CN" baseline="0" dirty="0"/>
              <a:t>EPC</a:t>
            </a:r>
            <a:r>
              <a:rPr lang="zh-CN" altLang="en-US" baseline="0" dirty="0"/>
              <a:t>和</a:t>
            </a:r>
            <a:r>
              <a:rPr lang="en-US" altLang="zh-CN" baseline="0" dirty="0"/>
              <a:t>E-UTRAN</a:t>
            </a:r>
            <a:r>
              <a:rPr lang="zh-CN" altLang="en-US" baseline="0" dirty="0"/>
              <a:t>组成</a:t>
            </a:r>
            <a:r>
              <a:rPr lang="en-US" altLang="zh-CN" baseline="0" dirty="0"/>
              <a:t>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6C2616F-011D-47B3-A2C1-4E16F11993E6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zh-CN" baseline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6C2616F-011D-47B3-A2C1-4E16F11993E6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9647763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zh-CN" baseline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6C2616F-011D-47B3-A2C1-4E16F11993E6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0291563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zh-CN" baseline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6C2616F-011D-47B3-A2C1-4E16F11993E6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0165171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zh-CN" baseline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6C2616F-011D-47B3-A2C1-4E16F11993E6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9868904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zh-CN" baseline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6C2616F-011D-47B3-A2C1-4E16F11993E6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921226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zh-CN" baseline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6C2616F-011D-47B3-A2C1-4E16F11993E6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6442030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zh-CN" baseline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6C2616F-011D-47B3-A2C1-4E16F11993E6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9292207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kia Whi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Aft>
                <a:spcPts val="600"/>
              </a:spcAft>
              <a:defRPr baseline="0"/>
            </a:lvl1pPr>
            <a:lvl2pPr>
              <a:spcAft>
                <a:spcPts val="600"/>
              </a:spcAft>
              <a:defRPr/>
            </a:lvl2pPr>
            <a:lvl3pPr>
              <a:spcAft>
                <a:spcPts val="600"/>
              </a:spcAft>
              <a:defRPr/>
            </a:lvl3pPr>
            <a:lvl4pPr>
              <a:spcAft>
                <a:spcPts val="600"/>
              </a:spcAft>
              <a:defRPr/>
            </a:lvl4pPr>
            <a:lvl5pPr>
              <a:spcAft>
                <a:spcPts val="600"/>
              </a:spcAft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18120" y="279249"/>
            <a:ext cx="8229600" cy="311789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8"/>
          <p:cNvSpPr>
            <a:spLocks noGrp="1"/>
          </p:cNvSpPr>
          <p:nvPr>
            <p:ph sz="quarter" idx="13"/>
          </p:nvPr>
        </p:nvSpPr>
        <p:spPr>
          <a:xfrm>
            <a:off x="418120" y="537790"/>
            <a:ext cx="8227649" cy="301625"/>
          </a:xfrm>
        </p:spPr>
        <p:txBody>
          <a:bodyPr/>
          <a:lstStyle>
            <a:lvl1pPr marL="0" indent="0">
              <a:buFont typeface="Arial"/>
              <a:buNone/>
              <a:defRPr sz="180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noProof="0" dirty="0">
                <a:solidFill>
                  <a:schemeClr val="bg2"/>
                </a:solidFill>
                <a:cs typeface="Arial" charset="0"/>
              </a:rPr>
              <a:t>&lt;Change information classification in footer&gt;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kia Whit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8120" y="279249"/>
            <a:ext cx="8229600" cy="311789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8"/>
          <p:cNvSpPr>
            <a:spLocks noGrp="1"/>
          </p:cNvSpPr>
          <p:nvPr>
            <p:ph sz="quarter" idx="13"/>
          </p:nvPr>
        </p:nvSpPr>
        <p:spPr>
          <a:xfrm>
            <a:off x="418120" y="537790"/>
            <a:ext cx="8227649" cy="301625"/>
          </a:xfrm>
        </p:spPr>
        <p:txBody>
          <a:bodyPr/>
          <a:lstStyle>
            <a:lvl1pPr marL="0" indent="0">
              <a:buFont typeface="Arial"/>
              <a:buNone/>
              <a:defRPr sz="180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423863" y="1087438"/>
            <a:ext cx="4032250" cy="2544762"/>
          </a:xfrm>
        </p:spPr>
        <p:txBody>
          <a:bodyPr/>
          <a:lstStyle>
            <a:lvl1pPr marL="0" indent="0">
              <a:spcAft>
                <a:spcPts val="600"/>
              </a:spcAft>
              <a:buFont typeface="Arial" pitchFamily="34" charset="0"/>
              <a:buNone/>
              <a:defRPr baseline="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4608513" y="1087310"/>
            <a:ext cx="4032250" cy="2544762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baseline="0"/>
            </a:lvl1pPr>
            <a:lvl2pPr marL="0" indent="0">
              <a:spcAft>
                <a:spcPts val="600"/>
              </a:spcAft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pPr algn="l"/>
            <a:r>
              <a:rPr lang="en-US" noProof="0" dirty="0">
                <a:solidFill>
                  <a:schemeClr val="bg2"/>
                </a:solidFill>
                <a:cs typeface="Arial" charset="0"/>
              </a:rPr>
              <a:t>&lt;Change information classification in footer&gt;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kia Whi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8"/>
          <p:cNvSpPr>
            <a:spLocks noGrp="1"/>
          </p:cNvSpPr>
          <p:nvPr>
            <p:ph sz="quarter" idx="13"/>
          </p:nvPr>
        </p:nvSpPr>
        <p:spPr>
          <a:xfrm>
            <a:off x="418120" y="537790"/>
            <a:ext cx="8227649" cy="301625"/>
          </a:xfrm>
        </p:spPr>
        <p:txBody>
          <a:bodyPr/>
          <a:lstStyle>
            <a:lvl1pPr marL="0" indent="0">
              <a:buFont typeface="Arial"/>
              <a:buNone/>
              <a:defRPr sz="180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noProof="0" dirty="0">
                <a:solidFill>
                  <a:schemeClr val="bg2"/>
                </a:solidFill>
                <a:cs typeface="Arial" charset="0"/>
              </a:rPr>
              <a:t>&lt;Change information classification in footer&gt;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kia Blue Pl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22363" y="563044"/>
            <a:ext cx="8244000" cy="2253600"/>
          </a:xfrm>
        </p:spPr>
        <p:txBody>
          <a:bodyPr/>
          <a:lstStyle>
            <a:lvl1pPr marL="0" indent="0">
              <a:buNone/>
              <a:defRPr sz="6600">
                <a:solidFill>
                  <a:schemeClr val="tx2"/>
                </a:solidFill>
                <a:latin typeface="+mj-lt"/>
              </a:defRPr>
            </a:lvl1pPr>
          </a:lstStyle>
          <a:p>
            <a:pPr eaLnBrk="1" hangingPunct="1"/>
            <a:r>
              <a:rPr lang="en-US" dirty="0">
                <a:ea typeface="ヒラギノ角ゴ Pro W3"/>
                <a:cs typeface="ヒラギノ角ゴ Pro W3"/>
              </a:rPr>
              <a:t>main headline in</a:t>
            </a:r>
            <a:br>
              <a:rPr lang="en-US" dirty="0">
                <a:ea typeface="ヒラギノ角ゴ Pro W3"/>
                <a:cs typeface="ヒラギノ角ゴ Pro W3"/>
              </a:rPr>
            </a:br>
            <a:r>
              <a:rPr lang="en-US" dirty="0">
                <a:ea typeface="ヒラギノ角ゴ Pro W3"/>
                <a:cs typeface="ヒラギノ角ゴ Pro W3"/>
              </a:rPr>
              <a:t>lower case here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>
                <a:solidFill>
                  <a:schemeClr val="bg1"/>
                </a:solidFill>
                <a:cs typeface="Arial" panose="020B0604020202020204" pitchFamily="34" charset="0"/>
              </a:rPr>
              <a:t>&lt;Change information classification in footer&gt;</a:t>
            </a:r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422276" y="2659314"/>
            <a:ext cx="8243887" cy="1697037"/>
          </a:xfrm>
        </p:spPr>
        <p:txBody>
          <a:bodyPr/>
          <a:lstStyle/>
          <a:p>
            <a:pPr marL="0" indent="0" eaLnBrk="1" hangingPunct="1">
              <a:buFont typeface="Arial" pitchFamily="34" charset="0"/>
              <a:buNone/>
              <a:defRPr/>
            </a:pPr>
            <a:r>
              <a:rPr lang="en-US" sz="1800" dirty="0"/>
              <a:t>Supporting headline in sentence case here</a:t>
            </a:r>
          </a:p>
          <a:p>
            <a:pPr eaLnBrk="1" hangingPunct="1">
              <a:defRPr/>
            </a:pPr>
            <a:r>
              <a:rPr lang="en-US" sz="1800" dirty="0"/>
              <a:t>Author/Presenter</a:t>
            </a:r>
          </a:p>
          <a:p>
            <a:pPr eaLnBrk="1" hangingPunct="1">
              <a:defRPr/>
            </a:pPr>
            <a:r>
              <a:rPr lang="en-GB" sz="1800" dirty="0"/>
              <a:t>DD-MM-YYYY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245822" y="304709"/>
            <a:ext cx="1492189" cy="24705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220" y="39903"/>
            <a:ext cx="1567485" cy="66047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Nokia Blue Pl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958138" y="4672013"/>
            <a:ext cx="703262" cy="115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17600" y="288000"/>
            <a:ext cx="8244000" cy="2253600"/>
          </a:xfrm>
        </p:spPr>
        <p:txBody>
          <a:bodyPr/>
          <a:lstStyle>
            <a:lvl1pPr marL="0" indent="0">
              <a:spcAft>
                <a:spcPts val="1200"/>
              </a:spcAft>
              <a:buNone/>
              <a:defRPr sz="4400" baseline="0">
                <a:solidFill>
                  <a:schemeClr val="tx2"/>
                </a:solidFill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>
                <a:solidFill>
                  <a:schemeClr val="bg1"/>
                </a:solidFill>
                <a:cs typeface="Arial" panose="020B0604020202020204" pitchFamily="34" charset="0"/>
              </a:rPr>
              <a:t>&lt;Change information classification in footer&gt;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Nokia Blue Pl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958138" y="4672013"/>
            <a:ext cx="703262" cy="115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>
                <a:solidFill>
                  <a:schemeClr val="bg1"/>
                </a:solidFill>
                <a:cs typeface="Arial" panose="020B0604020202020204" pitchFamily="34" charset="0"/>
              </a:rPr>
              <a:t>&lt;Change information classification in footer&gt;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okia Blue Separa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708400" y="2430463"/>
            <a:ext cx="1727200" cy="28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3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3708400" y="2430463"/>
            <a:ext cx="1727200" cy="28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>
                <a:solidFill>
                  <a:schemeClr val="bg1"/>
                </a:solidFill>
                <a:cs typeface="Arial" panose="020B0604020202020204" pitchFamily="34" charset="0"/>
              </a:rPr>
              <a:t>&lt;Change information classification in footer&gt;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Nokia Whi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180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8"/>
          <p:cNvSpPr>
            <a:spLocks noGrp="1"/>
          </p:cNvSpPr>
          <p:nvPr>
            <p:ph sz="quarter" idx="13"/>
          </p:nvPr>
        </p:nvSpPr>
        <p:spPr>
          <a:xfrm>
            <a:off x="418120" y="537790"/>
            <a:ext cx="8227649" cy="301625"/>
          </a:xfrm>
        </p:spPr>
        <p:txBody>
          <a:bodyPr/>
          <a:lstStyle>
            <a:lvl1pPr marL="0" indent="0">
              <a:buFont typeface="Arial"/>
              <a:buNone/>
              <a:defRPr sz="1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>
                <a:solidFill>
                  <a:schemeClr val="bg1"/>
                </a:solidFill>
                <a:cs typeface="Arial" panose="020B0604020202020204" pitchFamily="34" charset="0"/>
              </a:rPr>
              <a:t>&lt;Change information classification in footer&gt;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8.xml"/><Relationship Id="rId4" Type="http://schemas.openxmlformats.org/officeDocument/2006/relationships/slideLayout" Target="../slideLayouts/slideLayout7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Line 9"/>
          <p:cNvSpPr>
            <a:spLocks noChangeShapeType="1"/>
          </p:cNvSpPr>
          <p:nvPr/>
        </p:nvSpPr>
        <p:spPr bwMode="auto">
          <a:xfrm flipV="1">
            <a:off x="-179388" y="593725"/>
            <a:ext cx="9502776" cy="0"/>
          </a:xfrm>
          <a:prstGeom prst="line">
            <a:avLst/>
          </a:prstGeom>
          <a:noFill/>
          <a:ln w="3175">
            <a:solidFill>
              <a:schemeClr val="bg1"/>
            </a:solidFill>
            <a:round/>
            <a:headEnd/>
            <a:tailEnd/>
          </a:ln>
          <a:extLst/>
        </p:spPr>
        <p:txBody>
          <a:bodyPr anchor="ctr"/>
          <a:lstStyle/>
          <a:p>
            <a:pPr>
              <a:defRPr/>
            </a:pPr>
            <a:endParaRPr lang="en-GB" dirty="0">
              <a:latin typeface="+mj-lt"/>
            </a:endParaRPr>
          </a:p>
        </p:txBody>
      </p:sp>
      <p:sp>
        <p:nvSpPr>
          <p:cNvPr id="1036" name="Line 12"/>
          <p:cNvSpPr>
            <a:spLocks noChangeShapeType="1"/>
          </p:cNvSpPr>
          <p:nvPr/>
        </p:nvSpPr>
        <p:spPr bwMode="auto">
          <a:xfrm flipV="1">
            <a:off x="-179388" y="4914900"/>
            <a:ext cx="9502776" cy="0"/>
          </a:xfrm>
          <a:prstGeom prst="line">
            <a:avLst/>
          </a:prstGeom>
          <a:noFill/>
          <a:ln w="3175">
            <a:solidFill>
              <a:schemeClr val="bg1"/>
            </a:solidFill>
            <a:round/>
            <a:headEnd/>
            <a:tailEnd/>
          </a:ln>
          <a:extLst/>
        </p:spPr>
        <p:txBody>
          <a:bodyPr anchor="ctr"/>
          <a:lstStyle/>
          <a:p>
            <a:pPr>
              <a:defRPr/>
            </a:pPr>
            <a:endParaRPr lang="en-GB">
              <a:latin typeface="Arial" pitchFamily="34" charset="0"/>
            </a:endParaRPr>
          </a:p>
        </p:txBody>
      </p:sp>
      <p:sp>
        <p:nvSpPr>
          <p:cNvPr id="1037" name="Line 9"/>
          <p:cNvSpPr>
            <a:spLocks noChangeShapeType="1"/>
          </p:cNvSpPr>
          <p:nvPr/>
        </p:nvSpPr>
        <p:spPr bwMode="auto">
          <a:xfrm flipV="1">
            <a:off x="-179388" y="846138"/>
            <a:ext cx="9502776" cy="0"/>
          </a:xfrm>
          <a:prstGeom prst="line">
            <a:avLst/>
          </a:prstGeom>
          <a:noFill/>
          <a:ln w="3175">
            <a:solidFill>
              <a:schemeClr val="bg1"/>
            </a:solidFill>
            <a:round/>
            <a:headEnd/>
            <a:tailEnd/>
          </a:ln>
          <a:extLst/>
        </p:spPr>
        <p:txBody>
          <a:bodyPr anchor="ctr"/>
          <a:lstStyle/>
          <a:p>
            <a:pPr>
              <a:defRPr/>
            </a:pPr>
            <a:endParaRPr lang="en-GB">
              <a:latin typeface="Arial" pitchFamily="34" charset="0"/>
            </a:endParaRPr>
          </a:p>
        </p:txBody>
      </p:sp>
      <p:sp>
        <p:nvSpPr>
          <p:cNvPr id="1038" name="Line 10"/>
          <p:cNvSpPr>
            <a:spLocks noChangeShapeType="1"/>
          </p:cNvSpPr>
          <p:nvPr/>
        </p:nvSpPr>
        <p:spPr bwMode="auto">
          <a:xfrm flipH="1">
            <a:off x="-179388" y="1092200"/>
            <a:ext cx="9502776" cy="0"/>
          </a:xfrm>
          <a:prstGeom prst="line">
            <a:avLst/>
          </a:prstGeom>
          <a:noFill/>
          <a:ln w="3175">
            <a:solidFill>
              <a:schemeClr val="bg1"/>
            </a:solidFill>
            <a:round/>
            <a:headEnd/>
            <a:tailEnd/>
          </a:ln>
          <a:extLst/>
        </p:spPr>
        <p:txBody>
          <a:bodyPr anchor="ctr"/>
          <a:lstStyle/>
          <a:p>
            <a:pPr>
              <a:defRPr/>
            </a:pPr>
            <a:endParaRPr lang="en-GB">
              <a:latin typeface="Arial" pitchFamily="34" charset="0"/>
            </a:endParaRPr>
          </a:p>
        </p:txBody>
      </p:sp>
      <p:sp>
        <p:nvSpPr>
          <p:cNvPr id="1039" name="Line 12"/>
          <p:cNvSpPr>
            <a:spLocks noChangeShapeType="1"/>
          </p:cNvSpPr>
          <p:nvPr/>
        </p:nvSpPr>
        <p:spPr bwMode="auto">
          <a:xfrm flipV="1">
            <a:off x="-179388" y="4665663"/>
            <a:ext cx="9502776" cy="0"/>
          </a:xfrm>
          <a:prstGeom prst="line">
            <a:avLst/>
          </a:prstGeom>
          <a:noFill/>
          <a:ln w="3175">
            <a:solidFill>
              <a:schemeClr val="bg1"/>
            </a:solidFill>
            <a:round/>
            <a:headEnd/>
            <a:tailEnd/>
          </a:ln>
          <a:extLst/>
        </p:spPr>
        <p:txBody>
          <a:bodyPr anchor="ctr"/>
          <a:lstStyle/>
          <a:p>
            <a:pPr>
              <a:defRPr/>
            </a:pPr>
            <a:endParaRPr lang="en-GB">
              <a:latin typeface="Arial" pitchFamily="34" charset="0"/>
            </a:endParaRPr>
          </a:p>
        </p:txBody>
      </p:sp>
      <p:sp>
        <p:nvSpPr>
          <p:cNvPr id="1040" name="Line 13"/>
          <p:cNvSpPr>
            <a:spLocks noChangeShapeType="1"/>
          </p:cNvSpPr>
          <p:nvPr/>
        </p:nvSpPr>
        <p:spPr bwMode="auto">
          <a:xfrm flipH="1" flipV="1">
            <a:off x="-179388" y="4400550"/>
            <a:ext cx="9502776" cy="0"/>
          </a:xfrm>
          <a:prstGeom prst="line">
            <a:avLst/>
          </a:prstGeom>
          <a:noFill/>
          <a:ln w="3175">
            <a:solidFill>
              <a:schemeClr val="bg1"/>
            </a:solidFill>
            <a:round/>
            <a:headEnd/>
            <a:tailEnd/>
          </a:ln>
          <a:extLst/>
        </p:spPr>
        <p:txBody>
          <a:bodyPr anchor="ctr"/>
          <a:lstStyle/>
          <a:p>
            <a:pPr>
              <a:defRPr/>
            </a:pPr>
            <a:endParaRPr lang="en-GB">
              <a:latin typeface="Arial" pitchFamily="34" charset="0"/>
            </a:endParaRPr>
          </a:p>
        </p:txBody>
      </p:sp>
      <p:sp>
        <p:nvSpPr>
          <p:cNvPr id="1041" name="Line 14"/>
          <p:cNvSpPr>
            <a:spLocks noChangeShapeType="1"/>
          </p:cNvSpPr>
          <p:nvPr/>
        </p:nvSpPr>
        <p:spPr bwMode="auto">
          <a:xfrm>
            <a:off x="-179388" y="280988"/>
            <a:ext cx="9502776" cy="0"/>
          </a:xfrm>
          <a:prstGeom prst="line">
            <a:avLst/>
          </a:prstGeom>
          <a:noFill/>
          <a:ln w="3175">
            <a:solidFill>
              <a:schemeClr val="bg1"/>
            </a:solidFill>
            <a:round/>
            <a:headEnd/>
            <a:tailEnd/>
          </a:ln>
          <a:extLst/>
        </p:spPr>
        <p:txBody>
          <a:bodyPr anchor="ctr"/>
          <a:lstStyle/>
          <a:p>
            <a:pPr>
              <a:defRPr/>
            </a:pPr>
            <a:endParaRPr lang="en-GB">
              <a:latin typeface="Arial" pitchFamily="34" charset="0"/>
            </a:endParaRPr>
          </a:p>
        </p:txBody>
      </p:sp>
      <p:sp>
        <p:nvSpPr>
          <p:cNvPr id="1042" name="Line 15"/>
          <p:cNvSpPr>
            <a:spLocks noChangeShapeType="1"/>
          </p:cNvSpPr>
          <p:nvPr/>
        </p:nvSpPr>
        <p:spPr bwMode="auto">
          <a:xfrm flipH="1">
            <a:off x="417513" y="-147638"/>
            <a:ext cx="0" cy="5508626"/>
          </a:xfrm>
          <a:prstGeom prst="line">
            <a:avLst/>
          </a:prstGeom>
          <a:noFill/>
          <a:ln w="3175">
            <a:solidFill>
              <a:schemeClr val="bg1"/>
            </a:solidFill>
            <a:round/>
            <a:headEnd/>
            <a:tailEnd/>
          </a:ln>
          <a:extLst/>
        </p:spPr>
        <p:txBody>
          <a:bodyPr anchor="ctr"/>
          <a:lstStyle/>
          <a:p>
            <a:pPr>
              <a:defRPr/>
            </a:pPr>
            <a:endParaRPr lang="en-GB">
              <a:latin typeface="Arial" pitchFamily="34" charset="0"/>
            </a:endParaRPr>
          </a:p>
        </p:txBody>
      </p:sp>
      <p:sp>
        <p:nvSpPr>
          <p:cNvPr id="1043" name="Line 17"/>
          <p:cNvSpPr>
            <a:spLocks noChangeShapeType="1"/>
          </p:cNvSpPr>
          <p:nvPr/>
        </p:nvSpPr>
        <p:spPr bwMode="auto">
          <a:xfrm>
            <a:off x="8656638" y="-147638"/>
            <a:ext cx="0" cy="5508626"/>
          </a:xfrm>
          <a:prstGeom prst="line">
            <a:avLst/>
          </a:prstGeom>
          <a:noFill/>
          <a:ln w="3175">
            <a:solidFill>
              <a:schemeClr val="bg1"/>
            </a:solidFill>
            <a:round/>
            <a:headEnd/>
            <a:tailEnd/>
          </a:ln>
          <a:extLst/>
        </p:spPr>
        <p:txBody>
          <a:bodyPr anchor="ctr"/>
          <a:lstStyle/>
          <a:p>
            <a:pPr>
              <a:defRPr/>
            </a:pPr>
            <a:endParaRPr lang="en-GB">
              <a:latin typeface="Arial" pitchFamily="34" charset="0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auto">
          <a:xfrm>
            <a:off x="417513" y="279400"/>
            <a:ext cx="8229600" cy="311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17513" y="1089025"/>
            <a:ext cx="8229600" cy="3306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1" name="AutoShape 57"/>
          <p:cNvSpPr>
            <a:spLocks noChangeArrowheads="1"/>
          </p:cNvSpPr>
          <p:nvPr/>
        </p:nvSpPr>
        <p:spPr bwMode="auto">
          <a:xfrm>
            <a:off x="1474788" y="5208588"/>
            <a:ext cx="287337" cy="134937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lIns="18000" tIns="252000" rIns="18000" bIns="0"/>
          <a:lstStyle/>
          <a:p>
            <a:pPr defTabSz="603250" eaLnBrk="0" hangingPunct="0">
              <a:spcBef>
                <a:spcPct val="15000"/>
              </a:spcBef>
              <a:spcAft>
                <a:spcPct val="15000"/>
              </a:spcAft>
              <a:buClr>
                <a:schemeClr val="accent1"/>
              </a:buClr>
              <a:defRPr/>
            </a:pPr>
            <a:r>
              <a:rPr lang="en-GB" sz="500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R 18 </a:t>
            </a:r>
            <a:br>
              <a:rPr lang="en-GB" sz="500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</a:br>
            <a:r>
              <a:rPr lang="en-GB" sz="500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G 65 </a:t>
            </a:r>
            <a:br>
              <a:rPr lang="en-GB" sz="500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</a:br>
            <a:r>
              <a:rPr lang="en-GB" sz="500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B 145</a:t>
            </a:r>
          </a:p>
        </p:txBody>
      </p:sp>
      <p:sp>
        <p:nvSpPr>
          <p:cNvPr id="43" name="AutoShape 58"/>
          <p:cNvSpPr>
            <a:spLocks noChangeArrowheads="1"/>
          </p:cNvSpPr>
          <p:nvPr/>
        </p:nvSpPr>
        <p:spPr bwMode="auto">
          <a:xfrm>
            <a:off x="1835150" y="5208588"/>
            <a:ext cx="287338" cy="134937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lIns="18000" tIns="252000" rIns="18000" bIns="0"/>
          <a:lstStyle/>
          <a:p>
            <a:pPr defTabSz="603250" eaLnBrk="0" hangingPunct="0">
              <a:spcBef>
                <a:spcPct val="15000"/>
              </a:spcBef>
              <a:spcAft>
                <a:spcPct val="15000"/>
              </a:spcAft>
              <a:buClr>
                <a:schemeClr val="accent1"/>
              </a:buClr>
              <a:defRPr/>
            </a:pPr>
            <a:r>
              <a:rPr lang="en-GB" sz="500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R 0 </a:t>
            </a:r>
            <a:br>
              <a:rPr lang="en-GB" sz="500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</a:br>
            <a:r>
              <a:rPr lang="en-GB" sz="500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G 201 </a:t>
            </a:r>
            <a:br>
              <a:rPr lang="en-GB" sz="500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</a:br>
            <a:r>
              <a:rPr lang="en-GB" sz="500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B 255</a:t>
            </a:r>
          </a:p>
        </p:txBody>
      </p:sp>
      <p:sp>
        <p:nvSpPr>
          <p:cNvPr id="44" name="AutoShape 59"/>
          <p:cNvSpPr>
            <a:spLocks noChangeArrowheads="1"/>
          </p:cNvSpPr>
          <p:nvPr/>
        </p:nvSpPr>
        <p:spPr bwMode="auto">
          <a:xfrm>
            <a:off x="2195513" y="5208588"/>
            <a:ext cx="287337" cy="134937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 w="9525">
            <a:noFill/>
            <a:round/>
            <a:headEnd/>
            <a:tailEnd/>
          </a:ln>
          <a:effectLst/>
        </p:spPr>
        <p:txBody>
          <a:bodyPr lIns="18000" tIns="252000" rIns="18000" bIns="0"/>
          <a:lstStyle/>
          <a:p>
            <a:pPr defTabSz="604647" eaLnBrk="0" fontAlgn="auto" hangingPunct="0">
              <a:spcBef>
                <a:spcPct val="15000"/>
              </a:spcBef>
              <a:spcAft>
                <a:spcPct val="15000"/>
              </a:spcAft>
              <a:buClr>
                <a:schemeClr val="accent1"/>
              </a:buClr>
              <a:defRPr/>
            </a:pPr>
            <a:r>
              <a:rPr lang="en-US" sz="500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R 104</a:t>
            </a:r>
            <a:br>
              <a:rPr lang="en-US" sz="500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</a:br>
            <a:r>
              <a:rPr lang="en-US" sz="500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G 113</a:t>
            </a:r>
            <a:br>
              <a:rPr lang="en-US" sz="500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</a:br>
            <a:r>
              <a:rPr lang="en-US" sz="500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B 122</a:t>
            </a:r>
          </a:p>
        </p:txBody>
      </p:sp>
      <p:sp>
        <p:nvSpPr>
          <p:cNvPr id="45" name="AutoShape 64"/>
          <p:cNvSpPr>
            <a:spLocks noChangeArrowheads="1"/>
          </p:cNvSpPr>
          <p:nvPr/>
        </p:nvSpPr>
        <p:spPr bwMode="auto">
          <a:xfrm>
            <a:off x="2916238" y="5208588"/>
            <a:ext cx="287337" cy="134937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 w="9525">
            <a:noFill/>
            <a:round/>
            <a:headEnd/>
            <a:tailEnd/>
          </a:ln>
        </p:spPr>
        <p:txBody>
          <a:bodyPr lIns="18000" tIns="252000" rIns="18000" bIns="0"/>
          <a:lstStyle/>
          <a:p>
            <a:pPr defTabSz="603250" eaLnBrk="0" hangingPunct="0">
              <a:spcBef>
                <a:spcPct val="15000"/>
              </a:spcBef>
              <a:spcAft>
                <a:spcPct val="15000"/>
              </a:spcAft>
              <a:buClr>
                <a:schemeClr val="accent1"/>
              </a:buClr>
              <a:defRPr/>
            </a:pPr>
            <a:r>
              <a:rPr lang="en-GB" sz="500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R 216</a:t>
            </a:r>
            <a:br>
              <a:rPr lang="en-GB" sz="500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</a:br>
            <a:r>
              <a:rPr lang="en-GB" sz="500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G 217</a:t>
            </a:r>
            <a:br>
              <a:rPr lang="en-GB" sz="500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</a:br>
            <a:r>
              <a:rPr lang="en-GB" sz="500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B 218</a:t>
            </a:r>
          </a:p>
        </p:txBody>
      </p:sp>
      <p:sp>
        <p:nvSpPr>
          <p:cNvPr id="46" name="AutoShape 65"/>
          <p:cNvSpPr>
            <a:spLocks noChangeArrowheads="1"/>
          </p:cNvSpPr>
          <p:nvPr/>
        </p:nvSpPr>
        <p:spPr bwMode="auto">
          <a:xfrm>
            <a:off x="2555875" y="5208588"/>
            <a:ext cx="287338" cy="134937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 w="9525">
            <a:noFill/>
            <a:round/>
            <a:headEnd/>
            <a:tailEnd/>
          </a:ln>
        </p:spPr>
        <p:txBody>
          <a:bodyPr lIns="18000" tIns="252000" rIns="18000" bIns="0"/>
          <a:lstStyle/>
          <a:p>
            <a:pPr defTabSz="603250" eaLnBrk="0" hangingPunct="0">
              <a:spcBef>
                <a:spcPct val="15000"/>
              </a:spcBef>
              <a:spcAft>
                <a:spcPct val="15000"/>
              </a:spcAft>
              <a:buClr>
                <a:schemeClr val="accent1"/>
              </a:buClr>
              <a:defRPr/>
            </a:pPr>
            <a:r>
              <a:rPr lang="en-GB" sz="500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R 168</a:t>
            </a:r>
            <a:br>
              <a:rPr lang="en-GB" sz="500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</a:br>
            <a:r>
              <a:rPr lang="en-GB" sz="500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G 187</a:t>
            </a:r>
            <a:br>
              <a:rPr lang="en-GB" sz="500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</a:br>
            <a:r>
              <a:rPr lang="en-GB" sz="500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B 192</a:t>
            </a:r>
          </a:p>
        </p:txBody>
      </p:sp>
      <p:sp>
        <p:nvSpPr>
          <p:cNvPr id="47" name="Rectangle 68"/>
          <p:cNvSpPr>
            <a:spLocks noChangeArrowheads="1"/>
          </p:cNvSpPr>
          <p:nvPr/>
        </p:nvSpPr>
        <p:spPr bwMode="auto">
          <a:xfrm>
            <a:off x="647700" y="5208588"/>
            <a:ext cx="792163" cy="134937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18000" tIns="0" rIns="36000" bIns="0" anchor="ctr"/>
          <a:lstStyle/>
          <a:p>
            <a:pPr algn="r" defTabSz="603250" eaLnBrk="0" hangingPunct="0">
              <a:spcBef>
                <a:spcPct val="15000"/>
              </a:spcBef>
              <a:spcAft>
                <a:spcPct val="15000"/>
              </a:spcAft>
              <a:buClr>
                <a:schemeClr val="accent1"/>
              </a:buClr>
              <a:defRPr/>
            </a:pPr>
            <a:r>
              <a:rPr lang="en-GB" sz="5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Core and </a:t>
            </a:r>
            <a:r>
              <a:rPr lang="en-GB" sz="500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background</a:t>
            </a:r>
            <a:r>
              <a:rPr lang="en-GB" sz="5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colors:</a:t>
            </a:r>
          </a:p>
        </p:txBody>
      </p:sp>
      <p:sp>
        <p:nvSpPr>
          <p:cNvPr id="48" name="AutoShape 57"/>
          <p:cNvSpPr>
            <a:spLocks noChangeArrowheads="1"/>
          </p:cNvSpPr>
          <p:nvPr/>
        </p:nvSpPr>
        <p:spPr bwMode="auto">
          <a:xfrm>
            <a:off x="1474788" y="5208588"/>
            <a:ext cx="287337" cy="134937"/>
          </a:xfrm>
          <a:prstGeom prst="roundRect">
            <a:avLst>
              <a:gd name="adj" fmla="val 16667"/>
            </a:avLst>
          </a:pr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lIns="18000" tIns="252000" rIns="18000" bIns="0"/>
          <a:lstStyle/>
          <a:p>
            <a:pPr defTabSz="603250" eaLnBrk="0" hangingPunct="0">
              <a:spcBef>
                <a:spcPct val="15000"/>
              </a:spcBef>
              <a:spcAft>
                <a:spcPct val="15000"/>
              </a:spcAft>
              <a:buClr>
                <a:schemeClr val="accent1"/>
              </a:buClr>
              <a:defRPr/>
            </a:pPr>
            <a:endParaRPr lang="en-US" sz="500" b="1">
              <a:solidFill>
                <a:schemeClr val="tx2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49" name="AutoShape 58"/>
          <p:cNvSpPr>
            <a:spLocks noChangeArrowheads="1"/>
          </p:cNvSpPr>
          <p:nvPr/>
        </p:nvSpPr>
        <p:spPr bwMode="auto">
          <a:xfrm>
            <a:off x="1835150" y="5208588"/>
            <a:ext cx="287338" cy="134937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lIns="18000" tIns="252000" rIns="18000" bIns="0"/>
          <a:lstStyle/>
          <a:p>
            <a:pPr defTabSz="603250" eaLnBrk="0" hangingPunct="0">
              <a:spcBef>
                <a:spcPct val="15000"/>
              </a:spcBef>
              <a:spcAft>
                <a:spcPct val="15000"/>
              </a:spcAft>
              <a:buClr>
                <a:schemeClr val="accent1"/>
              </a:buClr>
              <a:defRPr/>
            </a:pPr>
            <a:endParaRPr lang="en-US" sz="500" b="1">
              <a:solidFill>
                <a:schemeClr val="tx2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50" name="AutoShape 59"/>
          <p:cNvSpPr>
            <a:spLocks noChangeArrowheads="1"/>
          </p:cNvSpPr>
          <p:nvPr/>
        </p:nvSpPr>
        <p:spPr bwMode="auto">
          <a:xfrm>
            <a:off x="2195513" y="5208588"/>
            <a:ext cx="287337" cy="134937"/>
          </a:xfrm>
          <a:prstGeom prst="roundRect">
            <a:avLst>
              <a:gd name="adj" fmla="val 16667"/>
            </a:avLst>
          </a:prstGeom>
          <a:solidFill>
            <a:schemeClr val="bg2"/>
          </a:solidFill>
          <a:ln w="9525">
            <a:noFill/>
            <a:round/>
            <a:headEnd/>
            <a:tailEnd/>
          </a:ln>
          <a:effectLst/>
        </p:spPr>
        <p:txBody>
          <a:bodyPr lIns="18000" tIns="252000" rIns="18000" bIns="0"/>
          <a:lstStyle/>
          <a:p>
            <a:pPr defTabSz="604647" eaLnBrk="0" fontAlgn="auto" hangingPunct="0">
              <a:spcBef>
                <a:spcPct val="15000"/>
              </a:spcBef>
              <a:spcAft>
                <a:spcPct val="15000"/>
              </a:spcAft>
              <a:buClr>
                <a:schemeClr val="accent1"/>
              </a:buClr>
              <a:defRPr/>
            </a:pPr>
            <a:endParaRPr lang="en-US" sz="500" b="1" dirty="0">
              <a:solidFill>
                <a:schemeClr val="tx2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  <p:sp>
        <p:nvSpPr>
          <p:cNvPr id="51" name="Rectangle 68"/>
          <p:cNvSpPr>
            <a:spLocks noChangeArrowheads="1"/>
          </p:cNvSpPr>
          <p:nvPr/>
        </p:nvSpPr>
        <p:spPr bwMode="auto">
          <a:xfrm>
            <a:off x="647700" y="5208588"/>
            <a:ext cx="792163" cy="134937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18000" tIns="0" rIns="36000" bIns="0" anchor="ctr"/>
          <a:lstStyle/>
          <a:p>
            <a:pPr algn="r" defTabSz="603250" eaLnBrk="0" hangingPunct="0">
              <a:spcBef>
                <a:spcPct val="15000"/>
              </a:spcBef>
              <a:spcAft>
                <a:spcPct val="15000"/>
              </a:spcAft>
              <a:buClr>
                <a:schemeClr val="accent1"/>
              </a:buClr>
              <a:defRPr/>
            </a:pPr>
            <a:endParaRPr lang="en-GB" sz="500" b="1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Slide Number Placeholder 5"/>
          <p:cNvSpPr txBox="1">
            <a:spLocks/>
          </p:cNvSpPr>
          <p:nvPr/>
        </p:nvSpPr>
        <p:spPr>
          <a:xfrm>
            <a:off x="433388" y="4643438"/>
            <a:ext cx="144462" cy="138112"/>
          </a:xfrm>
          <a:prstGeom prst="rect">
            <a:avLst/>
          </a:prstGeom>
        </p:spPr>
        <p:txBody>
          <a:bodyPr lIns="0" tIns="0" rIns="0" bIns="0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59182688-34E5-4CE3-92E4-C88AA8BD9750}" type="slidenum">
              <a:rPr lang="en-US" sz="800" noProof="0" smtClean="0">
                <a:solidFill>
                  <a:schemeClr val="bg2"/>
                </a:solidFill>
                <a:latin typeface="+mn-lt"/>
                <a:cs typeface="Arial" panose="020B0604020202020204" pitchFamily="34" charset="0"/>
              </a:rPr>
              <a:pPr>
                <a:defRPr/>
              </a:pPr>
              <a:t>‹#›</a:t>
            </a:fld>
            <a:endParaRPr lang="en-US" noProof="0" dirty="0">
              <a:solidFill>
                <a:schemeClr val="bg2"/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1050" name="Picture 1"/>
          <p:cNvPicPr>
            <a:picLocks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959725" y="4672013"/>
            <a:ext cx="701675" cy="115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1341438" y="4643438"/>
            <a:ext cx="6078537" cy="122237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r>
              <a:rPr lang="en-US" sz="800" noProof="0" dirty="0">
                <a:solidFill>
                  <a:schemeClr val="bg2"/>
                </a:solidFill>
                <a:latin typeface="+mn-lt"/>
                <a:cs typeface="Arial" charset="0"/>
              </a:rPr>
              <a:t>© Nokia Solutions and Networks 2014</a:t>
            </a:r>
          </a:p>
        </p:txBody>
      </p:sp>
      <p:sp>
        <p:nvSpPr>
          <p:cNvPr id="31" name="Footer Placeholder 29"/>
          <p:cNvSpPr>
            <a:spLocks noGrp="1"/>
          </p:cNvSpPr>
          <p:nvPr>
            <p:ph type="ftr" sz="quarter" idx="3"/>
          </p:nvPr>
        </p:nvSpPr>
        <p:spPr>
          <a:xfrm>
            <a:off x="432000" y="4789325"/>
            <a:ext cx="6080400" cy="1224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 algn="l"/>
            <a:r>
              <a:rPr lang="en-US" noProof="0" dirty="0">
                <a:solidFill>
                  <a:schemeClr val="bg2"/>
                </a:solidFill>
                <a:cs typeface="Arial" charset="0"/>
              </a:rPr>
              <a:t>&lt;Change information classification in footer&gt;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6" r:id="rId1"/>
    <p:sldLayoutId id="2147483805" r:id="rId2"/>
    <p:sldLayoutId id="2147483804" r:id="rId3"/>
  </p:sldLayoutIdLst>
  <p:hf sldNum="0" hdr="0" dt="0"/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1800" b="1" kern="1200">
          <a:solidFill>
            <a:schemeClr val="tx1"/>
          </a:solidFill>
          <a:latin typeface="+mj-lt"/>
          <a:ea typeface="ヒラギノ角ゴ Pro W3" charset="0"/>
          <a:cs typeface="Arial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ヒラギノ角ゴ Pro W3" charset="0"/>
          <a:cs typeface="Arial" pitchFamily="34" charset="0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ヒラギノ角ゴ Pro W3" charset="0"/>
          <a:cs typeface="Arial" pitchFamily="34" charset="0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ヒラギノ角ゴ Pro W3" charset="0"/>
          <a:cs typeface="Arial" pitchFamily="34" charset="0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ヒラギノ角ゴ Pro W3" charset="0"/>
          <a:cs typeface="Arial" pitchFamily="34" charset="0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b="1">
          <a:solidFill>
            <a:schemeClr val="bg2"/>
          </a:solidFill>
          <a:latin typeface="Arial" charset="0"/>
          <a:ea typeface="ヒラギノ角ゴ Pro W3" charset="0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b="1">
          <a:solidFill>
            <a:schemeClr val="bg2"/>
          </a:solidFill>
          <a:latin typeface="Arial" charset="0"/>
          <a:ea typeface="ヒラギノ角ゴ Pro W3" charset="0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b="1">
          <a:solidFill>
            <a:schemeClr val="bg2"/>
          </a:solidFill>
          <a:latin typeface="Arial" charset="0"/>
          <a:ea typeface="ヒラギノ角ゴ Pro W3" charset="0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b="1">
          <a:solidFill>
            <a:schemeClr val="bg2"/>
          </a:solidFill>
          <a:latin typeface="Arial" charset="0"/>
          <a:ea typeface="ヒラギノ角ゴ Pro W3" charset="0"/>
        </a:defRPr>
      </a:lvl9pPr>
    </p:titleStyle>
    <p:bodyStyle>
      <a:lvl1pPr marL="230188" indent="-230188" algn="l" defTabSz="457200" rtl="0" eaLnBrk="1" fontAlgn="base" hangingPunct="1">
        <a:spcBef>
          <a:spcPct val="0"/>
        </a:spcBef>
        <a:spcAft>
          <a:spcPts val="600"/>
        </a:spcAft>
        <a:buFont typeface="Arial" charset="0"/>
        <a:buChar char="•"/>
        <a:defRPr sz="3200" kern="1200">
          <a:solidFill>
            <a:schemeClr val="bg2"/>
          </a:solidFill>
          <a:latin typeface="+mn-lt"/>
          <a:ea typeface="ヒラギノ角ゴ Pro W3" charset="0"/>
          <a:cs typeface="ヒラギノ角ゴ Pro W3" charset="0"/>
        </a:defRPr>
      </a:lvl1pPr>
      <a:lvl2pPr marL="458788" indent="-228600" algn="l" defTabSz="457200" rtl="0" eaLnBrk="1" fontAlgn="base" hangingPunct="1">
        <a:spcBef>
          <a:spcPct val="0"/>
        </a:spcBef>
        <a:spcAft>
          <a:spcPts val="600"/>
        </a:spcAft>
        <a:buFont typeface="Lucida Grande"/>
        <a:buChar char="-"/>
        <a:defRPr sz="2800" kern="1200">
          <a:solidFill>
            <a:schemeClr val="bg2"/>
          </a:solidFill>
          <a:latin typeface="+mn-lt"/>
          <a:ea typeface="ヒラギノ角ゴ Pro W3" charset="0"/>
          <a:cs typeface="ヒラギノ角ゴ Pro W3"/>
        </a:defRPr>
      </a:lvl2pPr>
      <a:lvl3pPr marL="684213" indent="-225425" algn="l" defTabSz="457200" rtl="0" eaLnBrk="1" fontAlgn="base" hangingPunct="1">
        <a:spcBef>
          <a:spcPct val="0"/>
        </a:spcBef>
        <a:spcAft>
          <a:spcPts val="600"/>
        </a:spcAft>
        <a:buFont typeface="Arial" charset="0"/>
        <a:buChar char="•"/>
        <a:defRPr sz="2400" kern="1200">
          <a:solidFill>
            <a:schemeClr val="bg2"/>
          </a:solidFill>
          <a:latin typeface="+mn-lt"/>
          <a:ea typeface="ヒラギノ角ゴ Pro W3" charset="0"/>
          <a:cs typeface="ヒラギノ角ゴ Pro W3"/>
        </a:defRPr>
      </a:lvl3pPr>
      <a:lvl4pPr marL="912813" indent="-228600" algn="l" defTabSz="457200" rtl="0" eaLnBrk="1" fontAlgn="base" hangingPunct="1">
        <a:spcBef>
          <a:spcPct val="0"/>
        </a:spcBef>
        <a:spcAft>
          <a:spcPts val="600"/>
        </a:spcAft>
        <a:buFont typeface="Lucida Grande"/>
        <a:buChar char="-"/>
        <a:defRPr sz="2000" kern="1200">
          <a:solidFill>
            <a:schemeClr val="bg2"/>
          </a:solidFill>
          <a:latin typeface="+mn-lt"/>
          <a:ea typeface="ヒラギノ角ゴ Pro W3" charset="0"/>
          <a:cs typeface="ヒラギノ角ゴ Pro W3"/>
        </a:defRPr>
      </a:lvl4pPr>
      <a:lvl5pPr marL="1143000" indent="-230188" algn="l" defTabSz="457200" rtl="0" eaLnBrk="1" fontAlgn="base" hangingPunct="1">
        <a:spcBef>
          <a:spcPct val="0"/>
        </a:spcBef>
        <a:spcAft>
          <a:spcPts val="600"/>
        </a:spcAft>
        <a:buFont typeface="Arial" charset="0"/>
        <a:buChar char="•"/>
        <a:defRPr sz="2000" kern="1200">
          <a:solidFill>
            <a:schemeClr val="bg2"/>
          </a:solidFill>
          <a:latin typeface="+mn-lt"/>
          <a:ea typeface="ヒラギノ角ゴ Pro W3" charset="0"/>
          <a:cs typeface="ヒラギノ角ゴ Pro W3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Line 9"/>
          <p:cNvSpPr>
            <a:spLocks noChangeShapeType="1"/>
          </p:cNvSpPr>
          <p:nvPr/>
        </p:nvSpPr>
        <p:spPr bwMode="auto">
          <a:xfrm flipV="1">
            <a:off x="-179388" y="593725"/>
            <a:ext cx="9502776" cy="0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  <a:extLst/>
        </p:spPr>
        <p:txBody>
          <a:bodyPr anchor="ctr"/>
          <a:lstStyle/>
          <a:p>
            <a:pPr>
              <a:defRPr/>
            </a:pPr>
            <a:endParaRPr lang="en-GB">
              <a:ln>
                <a:solidFill>
                  <a:schemeClr val="tx1"/>
                </a:solidFill>
              </a:ln>
              <a:latin typeface="Arial" pitchFamily="34" charset="0"/>
            </a:endParaRPr>
          </a:p>
        </p:txBody>
      </p:sp>
      <p:sp>
        <p:nvSpPr>
          <p:cNvPr id="1036" name="Line 12"/>
          <p:cNvSpPr>
            <a:spLocks noChangeShapeType="1"/>
          </p:cNvSpPr>
          <p:nvPr/>
        </p:nvSpPr>
        <p:spPr bwMode="auto">
          <a:xfrm flipV="1">
            <a:off x="-179388" y="4914900"/>
            <a:ext cx="9502776" cy="0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  <a:extLst/>
        </p:spPr>
        <p:txBody>
          <a:bodyPr anchor="ctr"/>
          <a:lstStyle/>
          <a:p>
            <a:pPr>
              <a:defRPr/>
            </a:pPr>
            <a:endParaRPr lang="en-GB">
              <a:ln>
                <a:solidFill>
                  <a:schemeClr val="tx1"/>
                </a:solidFill>
              </a:ln>
              <a:latin typeface="Arial" pitchFamily="34" charset="0"/>
            </a:endParaRPr>
          </a:p>
        </p:txBody>
      </p:sp>
      <p:sp>
        <p:nvSpPr>
          <p:cNvPr id="1037" name="Line 9"/>
          <p:cNvSpPr>
            <a:spLocks noChangeShapeType="1"/>
          </p:cNvSpPr>
          <p:nvPr/>
        </p:nvSpPr>
        <p:spPr bwMode="auto">
          <a:xfrm flipV="1">
            <a:off x="-179388" y="846138"/>
            <a:ext cx="9502776" cy="0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  <a:extLst/>
        </p:spPr>
        <p:txBody>
          <a:bodyPr anchor="ctr"/>
          <a:lstStyle/>
          <a:p>
            <a:pPr>
              <a:defRPr/>
            </a:pPr>
            <a:endParaRPr lang="en-GB">
              <a:ln>
                <a:solidFill>
                  <a:schemeClr val="tx1"/>
                </a:solidFill>
              </a:ln>
              <a:latin typeface="Arial" pitchFamily="34" charset="0"/>
            </a:endParaRPr>
          </a:p>
        </p:txBody>
      </p:sp>
      <p:sp>
        <p:nvSpPr>
          <p:cNvPr id="1038" name="Line 10"/>
          <p:cNvSpPr>
            <a:spLocks noChangeShapeType="1"/>
          </p:cNvSpPr>
          <p:nvPr/>
        </p:nvSpPr>
        <p:spPr bwMode="auto">
          <a:xfrm flipH="1">
            <a:off x="-179388" y="1092200"/>
            <a:ext cx="9502776" cy="0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  <a:extLst/>
        </p:spPr>
        <p:txBody>
          <a:bodyPr anchor="ctr"/>
          <a:lstStyle/>
          <a:p>
            <a:pPr>
              <a:defRPr/>
            </a:pPr>
            <a:endParaRPr lang="en-GB">
              <a:ln>
                <a:solidFill>
                  <a:schemeClr val="tx1"/>
                </a:solidFill>
              </a:ln>
              <a:latin typeface="Arial" pitchFamily="34" charset="0"/>
            </a:endParaRPr>
          </a:p>
        </p:txBody>
      </p:sp>
      <p:sp>
        <p:nvSpPr>
          <p:cNvPr id="1039" name="Line 12"/>
          <p:cNvSpPr>
            <a:spLocks noChangeShapeType="1"/>
          </p:cNvSpPr>
          <p:nvPr/>
        </p:nvSpPr>
        <p:spPr bwMode="auto">
          <a:xfrm flipV="1">
            <a:off x="-179388" y="4665663"/>
            <a:ext cx="9502776" cy="0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  <a:extLst/>
        </p:spPr>
        <p:txBody>
          <a:bodyPr anchor="ctr"/>
          <a:lstStyle/>
          <a:p>
            <a:pPr>
              <a:defRPr/>
            </a:pPr>
            <a:endParaRPr lang="en-GB">
              <a:ln>
                <a:solidFill>
                  <a:schemeClr val="tx1"/>
                </a:solidFill>
              </a:ln>
              <a:latin typeface="Arial" pitchFamily="34" charset="0"/>
            </a:endParaRPr>
          </a:p>
        </p:txBody>
      </p:sp>
      <p:sp>
        <p:nvSpPr>
          <p:cNvPr id="1040" name="Line 13"/>
          <p:cNvSpPr>
            <a:spLocks noChangeShapeType="1"/>
          </p:cNvSpPr>
          <p:nvPr/>
        </p:nvSpPr>
        <p:spPr bwMode="auto">
          <a:xfrm flipH="1" flipV="1">
            <a:off x="-179388" y="4400550"/>
            <a:ext cx="9502776" cy="0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  <a:extLst/>
        </p:spPr>
        <p:txBody>
          <a:bodyPr anchor="ctr"/>
          <a:lstStyle/>
          <a:p>
            <a:pPr>
              <a:defRPr/>
            </a:pPr>
            <a:endParaRPr lang="en-GB">
              <a:ln>
                <a:solidFill>
                  <a:schemeClr val="tx1"/>
                </a:solidFill>
              </a:ln>
              <a:latin typeface="Arial" pitchFamily="34" charset="0"/>
            </a:endParaRPr>
          </a:p>
        </p:txBody>
      </p:sp>
      <p:sp>
        <p:nvSpPr>
          <p:cNvPr id="1041" name="Line 14"/>
          <p:cNvSpPr>
            <a:spLocks noChangeShapeType="1"/>
          </p:cNvSpPr>
          <p:nvPr/>
        </p:nvSpPr>
        <p:spPr bwMode="auto">
          <a:xfrm>
            <a:off x="-179388" y="280988"/>
            <a:ext cx="9502776" cy="0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  <a:extLst/>
        </p:spPr>
        <p:txBody>
          <a:bodyPr anchor="ctr"/>
          <a:lstStyle/>
          <a:p>
            <a:pPr>
              <a:defRPr/>
            </a:pPr>
            <a:endParaRPr lang="en-GB">
              <a:ln>
                <a:solidFill>
                  <a:schemeClr val="tx1"/>
                </a:solidFill>
              </a:ln>
              <a:latin typeface="Arial" pitchFamily="34" charset="0"/>
            </a:endParaRPr>
          </a:p>
        </p:txBody>
      </p:sp>
      <p:sp>
        <p:nvSpPr>
          <p:cNvPr id="1042" name="Line 15"/>
          <p:cNvSpPr>
            <a:spLocks noChangeShapeType="1"/>
          </p:cNvSpPr>
          <p:nvPr/>
        </p:nvSpPr>
        <p:spPr bwMode="auto">
          <a:xfrm flipH="1">
            <a:off x="417513" y="-147638"/>
            <a:ext cx="0" cy="5508626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  <a:extLst/>
        </p:spPr>
        <p:txBody>
          <a:bodyPr anchor="ctr"/>
          <a:lstStyle/>
          <a:p>
            <a:pPr>
              <a:defRPr/>
            </a:pPr>
            <a:endParaRPr lang="en-GB">
              <a:ln>
                <a:solidFill>
                  <a:schemeClr val="tx1"/>
                </a:solidFill>
              </a:ln>
              <a:latin typeface="Arial" pitchFamily="34" charset="0"/>
            </a:endParaRPr>
          </a:p>
        </p:txBody>
      </p:sp>
      <p:sp>
        <p:nvSpPr>
          <p:cNvPr id="1043" name="Line 17"/>
          <p:cNvSpPr>
            <a:spLocks noChangeShapeType="1"/>
          </p:cNvSpPr>
          <p:nvPr/>
        </p:nvSpPr>
        <p:spPr bwMode="auto">
          <a:xfrm>
            <a:off x="8656638" y="-147638"/>
            <a:ext cx="0" cy="5508626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  <a:extLst/>
        </p:spPr>
        <p:txBody>
          <a:bodyPr anchor="ctr"/>
          <a:lstStyle/>
          <a:p>
            <a:pPr>
              <a:defRPr/>
            </a:pPr>
            <a:endParaRPr lang="en-GB">
              <a:ln>
                <a:solidFill>
                  <a:schemeClr val="tx1"/>
                </a:solidFill>
              </a:ln>
              <a:latin typeface="Arial" pitchFamily="34" charset="0"/>
            </a:endParaRPr>
          </a:p>
        </p:txBody>
      </p:sp>
      <p:sp>
        <p:nvSpPr>
          <p:cNvPr id="6155" name="Title Placeholder 1"/>
          <p:cNvSpPr>
            <a:spLocks noGrp="1"/>
          </p:cNvSpPr>
          <p:nvPr>
            <p:ph type="title"/>
          </p:nvPr>
        </p:nvSpPr>
        <p:spPr bwMode="auto">
          <a:xfrm>
            <a:off x="417513" y="288000"/>
            <a:ext cx="8229600" cy="311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6156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17513" y="1089025"/>
            <a:ext cx="8229600" cy="3306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1" name="AutoShape 57"/>
          <p:cNvSpPr>
            <a:spLocks noChangeArrowheads="1"/>
          </p:cNvSpPr>
          <p:nvPr/>
        </p:nvSpPr>
        <p:spPr bwMode="auto">
          <a:xfrm>
            <a:off x="1474788" y="5208588"/>
            <a:ext cx="287337" cy="134937"/>
          </a:xfrm>
          <a:prstGeom prst="roundRect">
            <a:avLst>
              <a:gd name="adj" fmla="val 16667"/>
            </a:avLst>
          </a:prstGeom>
          <a:solidFill>
            <a:schemeClr val="bg2"/>
          </a:solidFill>
          <a:ln w="9525">
            <a:noFill/>
            <a:round/>
            <a:headEnd/>
            <a:tailEnd/>
          </a:ln>
        </p:spPr>
        <p:txBody>
          <a:bodyPr lIns="18000" tIns="252000" rIns="18000" bIns="0"/>
          <a:lstStyle/>
          <a:p>
            <a:pPr defTabSz="603250" eaLnBrk="0" hangingPunct="0">
              <a:spcBef>
                <a:spcPct val="15000"/>
              </a:spcBef>
              <a:spcAft>
                <a:spcPct val="15000"/>
              </a:spcAft>
              <a:buClr>
                <a:schemeClr val="accent1"/>
              </a:buClr>
              <a:defRPr/>
            </a:pPr>
            <a:r>
              <a:rPr lang="en-GB" sz="500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R 18 </a:t>
            </a:r>
            <a:br>
              <a:rPr lang="en-GB" sz="500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</a:br>
            <a:r>
              <a:rPr lang="en-GB" sz="500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G 65 </a:t>
            </a:r>
            <a:br>
              <a:rPr lang="en-GB" sz="500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</a:br>
            <a:r>
              <a:rPr lang="en-GB" sz="500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B 145</a:t>
            </a:r>
          </a:p>
        </p:txBody>
      </p:sp>
      <p:sp>
        <p:nvSpPr>
          <p:cNvPr id="43" name="AutoShape 58"/>
          <p:cNvSpPr>
            <a:spLocks noChangeArrowheads="1"/>
          </p:cNvSpPr>
          <p:nvPr/>
        </p:nvSpPr>
        <p:spPr bwMode="auto">
          <a:xfrm>
            <a:off x="1835150" y="5208588"/>
            <a:ext cx="287338" cy="134937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lIns="18000" tIns="252000" rIns="18000" bIns="0"/>
          <a:lstStyle/>
          <a:p>
            <a:pPr defTabSz="603250" eaLnBrk="0" hangingPunct="0">
              <a:spcBef>
                <a:spcPct val="15000"/>
              </a:spcBef>
              <a:spcAft>
                <a:spcPct val="15000"/>
              </a:spcAft>
              <a:buClr>
                <a:schemeClr val="accent1"/>
              </a:buClr>
              <a:defRPr/>
            </a:pPr>
            <a:r>
              <a:rPr lang="en-GB" sz="500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R 0 </a:t>
            </a:r>
            <a:br>
              <a:rPr lang="en-GB" sz="500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</a:br>
            <a:r>
              <a:rPr lang="en-GB" sz="500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G 201 </a:t>
            </a:r>
            <a:br>
              <a:rPr lang="en-GB" sz="500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</a:br>
            <a:r>
              <a:rPr lang="en-GB" sz="500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B 255</a:t>
            </a:r>
          </a:p>
        </p:txBody>
      </p:sp>
      <p:sp>
        <p:nvSpPr>
          <p:cNvPr id="44" name="AutoShape 59"/>
          <p:cNvSpPr>
            <a:spLocks noChangeArrowheads="1"/>
          </p:cNvSpPr>
          <p:nvPr/>
        </p:nvSpPr>
        <p:spPr bwMode="auto">
          <a:xfrm>
            <a:off x="2195513" y="5208588"/>
            <a:ext cx="287337" cy="134937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 w="9525">
            <a:noFill/>
            <a:round/>
            <a:headEnd/>
            <a:tailEnd/>
          </a:ln>
          <a:effectLst/>
        </p:spPr>
        <p:txBody>
          <a:bodyPr lIns="18000" tIns="252000" rIns="18000" bIns="0"/>
          <a:lstStyle/>
          <a:p>
            <a:pPr defTabSz="604647" eaLnBrk="0" fontAlgn="auto" hangingPunct="0">
              <a:spcBef>
                <a:spcPct val="15000"/>
              </a:spcBef>
              <a:spcAft>
                <a:spcPct val="15000"/>
              </a:spcAft>
              <a:buClr>
                <a:schemeClr val="accent1"/>
              </a:buClr>
              <a:defRPr/>
            </a:pPr>
            <a:r>
              <a:rPr lang="en-US" sz="500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R 104</a:t>
            </a:r>
            <a:br>
              <a:rPr lang="en-US" sz="500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</a:br>
            <a:r>
              <a:rPr lang="en-US" sz="500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G 113</a:t>
            </a:r>
            <a:br>
              <a:rPr lang="en-US" sz="500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</a:br>
            <a:r>
              <a:rPr lang="en-US" sz="500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B 122</a:t>
            </a:r>
          </a:p>
        </p:txBody>
      </p:sp>
      <p:sp>
        <p:nvSpPr>
          <p:cNvPr id="45" name="AutoShape 64"/>
          <p:cNvSpPr>
            <a:spLocks noChangeArrowheads="1"/>
          </p:cNvSpPr>
          <p:nvPr/>
        </p:nvSpPr>
        <p:spPr bwMode="auto">
          <a:xfrm>
            <a:off x="2916238" y="5208588"/>
            <a:ext cx="287337" cy="134937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 w="9525">
            <a:noFill/>
            <a:round/>
            <a:headEnd/>
            <a:tailEnd/>
          </a:ln>
        </p:spPr>
        <p:txBody>
          <a:bodyPr lIns="18000" tIns="252000" rIns="18000" bIns="0"/>
          <a:lstStyle/>
          <a:p>
            <a:pPr defTabSz="603250" eaLnBrk="0" hangingPunct="0">
              <a:spcBef>
                <a:spcPct val="15000"/>
              </a:spcBef>
              <a:spcAft>
                <a:spcPct val="15000"/>
              </a:spcAft>
              <a:buClr>
                <a:schemeClr val="accent1"/>
              </a:buClr>
              <a:defRPr/>
            </a:pPr>
            <a:r>
              <a:rPr lang="en-GB" sz="500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R 216</a:t>
            </a:r>
            <a:br>
              <a:rPr lang="en-GB" sz="500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</a:br>
            <a:r>
              <a:rPr lang="en-GB" sz="500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G 217</a:t>
            </a:r>
            <a:br>
              <a:rPr lang="en-GB" sz="500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</a:br>
            <a:r>
              <a:rPr lang="en-GB" sz="500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B 218</a:t>
            </a:r>
          </a:p>
        </p:txBody>
      </p:sp>
      <p:sp>
        <p:nvSpPr>
          <p:cNvPr id="46" name="AutoShape 65"/>
          <p:cNvSpPr>
            <a:spLocks noChangeArrowheads="1"/>
          </p:cNvSpPr>
          <p:nvPr/>
        </p:nvSpPr>
        <p:spPr bwMode="auto">
          <a:xfrm>
            <a:off x="2555875" y="5208588"/>
            <a:ext cx="287338" cy="134937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 w="9525">
            <a:noFill/>
            <a:round/>
            <a:headEnd/>
            <a:tailEnd/>
          </a:ln>
        </p:spPr>
        <p:txBody>
          <a:bodyPr lIns="18000" tIns="252000" rIns="18000" bIns="0"/>
          <a:lstStyle/>
          <a:p>
            <a:pPr defTabSz="603250" eaLnBrk="0" hangingPunct="0">
              <a:spcBef>
                <a:spcPct val="15000"/>
              </a:spcBef>
              <a:spcAft>
                <a:spcPct val="15000"/>
              </a:spcAft>
              <a:buClr>
                <a:schemeClr val="accent1"/>
              </a:buClr>
              <a:defRPr/>
            </a:pPr>
            <a:r>
              <a:rPr lang="en-GB" sz="500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R 168</a:t>
            </a:r>
            <a:br>
              <a:rPr lang="en-GB" sz="500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</a:br>
            <a:r>
              <a:rPr lang="en-GB" sz="500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G 187</a:t>
            </a:r>
            <a:br>
              <a:rPr lang="en-GB" sz="500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</a:br>
            <a:r>
              <a:rPr lang="en-GB" sz="500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B 192</a:t>
            </a:r>
          </a:p>
        </p:txBody>
      </p:sp>
      <p:sp>
        <p:nvSpPr>
          <p:cNvPr id="47" name="Rectangle 68"/>
          <p:cNvSpPr>
            <a:spLocks noChangeArrowheads="1"/>
          </p:cNvSpPr>
          <p:nvPr/>
        </p:nvSpPr>
        <p:spPr bwMode="auto">
          <a:xfrm>
            <a:off x="647700" y="5208588"/>
            <a:ext cx="792163" cy="134937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18000" tIns="0" rIns="36000" bIns="0" anchor="ctr"/>
          <a:lstStyle/>
          <a:p>
            <a:pPr algn="r" defTabSz="603250" eaLnBrk="0" hangingPunct="0">
              <a:spcBef>
                <a:spcPct val="15000"/>
              </a:spcBef>
              <a:spcAft>
                <a:spcPct val="15000"/>
              </a:spcAft>
              <a:buClr>
                <a:schemeClr val="accent1"/>
              </a:buClr>
              <a:defRPr/>
            </a:pPr>
            <a:r>
              <a:rPr lang="en-GB" sz="500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Core and background colors:</a:t>
            </a:r>
          </a:p>
        </p:txBody>
      </p:sp>
      <p:sp>
        <p:nvSpPr>
          <p:cNvPr id="48" name="AutoShape 57"/>
          <p:cNvSpPr>
            <a:spLocks noChangeArrowheads="1"/>
          </p:cNvSpPr>
          <p:nvPr/>
        </p:nvSpPr>
        <p:spPr bwMode="auto">
          <a:xfrm>
            <a:off x="1474788" y="5208588"/>
            <a:ext cx="287337" cy="134937"/>
          </a:xfrm>
          <a:prstGeom prst="roundRect">
            <a:avLst>
              <a:gd name="adj" fmla="val 16667"/>
            </a:avLst>
          </a:pr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lIns="18000" tIns="252000" rIns="18000" bIns="0"/>
          <a:lstStyle/>
          <a:p>
            <a:pPr defTabSz="603250" eaLnBrk="0" hangingPunct="0">
              <a:spcBef>
                <a:spcPct val="15000"/>
              </a:spcBef>
              <a:spcAft>
                <a:spcPct val="15000"/>
              </a:spcAft>
              <a:buClr>
                <a:schemeClr val="accent1"/>
              </a:buClr>
              <a:defRPr/>
            </a:pPr>
            <a:endParaRPr lang="en-US" sz="500" b="1">
              <a:solidFill>
                <a:schemeClr val="tx2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49" name="AutoShape 58"/>
          <p:cNvSpPr>
            <a:spLocks noChangeArrowheads="1"/>
          </p:cNvSpPr>
          <p:nvPr/>
        </p:nvSpPr>
        <p:spPr bwMode="auto">
          <a:xfrm>
            <a:off x="1835150" y="5208588"/>
            <a:ext cx="287338" cy="134937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lIns="18000" tIns="252000" rIns="18000" bIns="0"/>
          <a:lstStyle/>
          <a:p>
            <a:pPr defTabSz="603250" eaLnBrk="0" hangingPunct="0">
              <a:spcBef>
                <a:spcPct val="15000"/>
              </a:spcBef>
              <a:spcAft>
                <a:spcPct val="15000"/>
              </a:spcAft>
              <a:buClr>
                <a:schemeClr val="accent1"/>
              </a:buClr>
              <a:defRPr/>
            </a:pPr>
            <a:endParaRPr lang="en-US" sz="500" b="1">
              <a:solidFill>
                <a:schemeClr val="tx2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50" name="AutoShape 59"/>
          <p:cNvSpPr>
            <a:spLocks noChangeArrowheads="1"/>
          </p:cNvSpPr>
          <p:nvPr/>
        </p:nvSpPr>
        <p:spPr bwMode="auto">
          <a:xfrm>
            <a:off x="2195513" y="5208588"/>
            <a:ext cx="287337" cy="134937"/>
          </a:xfrm>
          <a:prstGeom prst="roundRect">
            <a:avLst>
              <a:gd name="adj" fmla="val 16667"/>
            </a:avLst>
          </a:prstGeom>
          <a:solidFill>
            <a:schemeClr val="bg2"/>
          </a:solidFill>
          <a:ln w="9525">
            <a:noFill/>
            <a:round/>
            <a:headEnd/>
            <a:tailEnd/>
          </a:ln>
          <a:effectLst/>
        </p:spPr>
        <p:txBody>
          <a:bodyPr lIns="18000" tIns="252000" rIns="18000" bIns="0"/>
          <a:lstStyle/>
          <a:p>
            <a:pPr defTabSz="604647" eaLnBrk="0" fontAlgn="auto" hangingPunct="0">
              <a:spcBef>
                <a:spcPct val="15000"/>
              </a:spcBef>
              <a:spcAft>
                <a:spcPct val="15000"/>
              </a:spcAft>
              <a:buClr>
                <a:schemeClr val="accent1"/>
              </a:buClr>
              <a:defRPr/>
            </a:pPr>
            <a:endParaRPr lang="en-US" sz="500" b="1" dirty="0">
              <a:solidFill>
                <a:schemeClr val="tx2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  <p:sp>
        <p:nvSpPr>
          <p:cNvPr id="51" name="Rectangle 68"/>
          <p:cNvSpPr>
            <a:spLocks noChangeArrowheads="1"/>
          </p:cNvSpPr>
          <p:nvPr/>
        </p:nvSpPr>
        <p:spPr bwMode="auto">
          <a:xfrm>
            <a:off x="647700" y="5208588"/>
            <a:ext cx="792163" cy="134937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18000" tIns="0" rIns="36000" bIns="0" anchor="ctr"/>
          <a:lstStyle/>
          <a:p>
            <a:pPr algn="r" defTabSz="603250" eaLnBrk="0" hangingPunct="0">
              <a:spcBef>
                <a:spcPct val="15000"/>
              </a:spcBef>
              <a:spcAft>
                <a:spcPct val="15000"/>
              </a:spcAft>
              <a:buClr>
                <a:schemeClr val="accent1"/>
              </a:buClr>
              <a:defRPr/>
            </a:pPr>
            <a:endParaRPr lang="en-GB" sz="500" b="1" dirty="0">
              <a:solidFill>
                <a:schemeClr val="tx2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53" name="Slide Number Placeholder 5"/>
          <p:cNvSpPr txBox="1">
            <a:spLocks/>
          </p:cNvSpPr>
          <p:nvPr/>
        </p:nvSpPr>
        <p:spPr>
          <a:xfrm>
            <a:off x="433388" y="4643438"/>
            <a:ext cx="144462" cy="138112"/>
          </a:xfrm>
          <a:prstGeom prst="rect">
            <a:avLst/>
          </a:prstGeom>
        </p:spPr>
        <p:txBody>
          <a:bodyPr lIns="0" tIns="0" rIns="0" bIns="0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71245D3D-131A-47D1-B100-B33219007AD2}" type="slidenum">
              <a:rPr lang="en-US" sz="800" noProof="0" smtClean="0">
                <a:latin typeface="+mn-lt"/>
                <a:cs typeface="Arial" panose="020B0604020202020204" pitchFamily="34" charset="0"/>
              </a:rPr>
              <a:pPr>
                <a:defRPr/>
              </a:pPr>
              <a:t>‹#›</a:t>
            </a:fld>
            <a:endParaRPr lang="en-US" noProof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342800" y="4644000"/>
            <a:ext cx="5048250" cy="122237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r>
              <a:rPr lang="en-US" sz="800" noProof="0" dirty="0">
                <a:solidFill>
                  <a:schemeClr val="bg1"/>
                </a:solidFill>
                <a:latin typeface="+mn-lt"/>
                <a:cs typeface="Arial" charset="0"/>
              </a:rPr>
              <a:t>© Nokia Solutions</a:t>
            </a:r>
            <a:r>
              <a:rPr lang="en-US" sz="800" baseline="0" noProof="0" dirty="0">
                <a:solidFill>
                  <a:schemeClr val="bg1"/>
                </a:solidFill>
                <a:latin typeface="+mn-lt"/>
                <a:cs typeface="Arial" charset="0"/>
              </a:rPr>
              <a:t> and Networks</a:t>
            </a:r>
            <a:r>
              <a:rPr lang="en-US" sz="800" noProof="0" dirty="0">
                <a:solidFill>
                  <a:schemeClr val="bg1"/>
                </a:solidFill>
                <a:latin typeface="+mn-lt"/>
                <a:cs typeface="Arial" charset="0"/>
              </a:rPr>
              <a:t> 2014</a:t>
            </a:r>
          </a:p>
        </p:txBody>
      </p:sp>
      <p:sp>
        <p:nvSpPr>
          <p:cNvPr id="29" name="Footer Placeholder 27"/>
          <p:cNvSpPr>
            <a:spLocks noGrp="1"/>
          </p:cNvSpPr>
          <p:nvPr>
            <p:ph type="ftr" sz="quarter" idx="3"/>
          </p:nvPr>
        </p:nvSpPr>
        <p:spPr>
          <a:xfrm>
            <a:off x="432000" y="4789425"/>
            <a:ext cx="5047200" cy="1224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r>
              <a:rPr lang="en-US" noProof="0" dirty="0">
                <a:solidFill>
                  <a:schemeClr val="bg1"/>
                </a:solidFill>
                <a:cs typeface="Arial" panose="020B0604020202020204" pitchFamily="34" charset="0"/>
              </a:rPr>
              <a:t>&lt;Change information classification in footer&gt;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sldNum="0" hdr="0" dt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1800" b="1" kern="1200">
          <a:solidFill>
            <a:schemeClr val="tx2"/>
          </a:solidFill>
          <a:latin typeface="+mj-lt"/>
          <a:ea typeface="ヒラギノ角ゴ Pro W3" charset="0"/>
          <a:cs typeface="Arial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  <a:ea typeface="ヒラギノ角ゴ Pro W3" charset="0"/>
          <a:cs typeface="Arial" pitchFamily="34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  <a:ea typeface="ヒラギノ角ゴ Pro W3" charset="0"/>
          <a:cs typeface="Arial" pitchFamily="34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  <a:ea typeface="ヒラギノ角ゴ Pro W3" charset="0"/>
          <a:cs typeface="Arial" pitchFamily="34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  <a:ea typeface="ヒラギノ角ゴ Pro W3" charset="0"/>
          <a:cs typeface="Arial" pitchFamily="34" charset="0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b="1">
          <a:solidFill>
            <a:schemeClr val="bg2"/>
          </a:solidFill>
          <a:latin typeface="Arial" charset="0"/>
          <a:ea typeface="ヒラギノ角ゴ Pro W3" charset="0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b="1">
          <a:solidFill>
            <a:schemeClr val="bg2"/>
          </a:solidFill>
          <a:latin typeface="Arial" charset="0"/>
          <a:ea typeface="ヒラギノ角ゴ Pro W3" charset="0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b="1">
          <a:solidFill>
            <a:schemeClr val="bg2"/>
          </a:solidFill>
          <a:latin typeface="Arial" charset="0"/>
          <a:ea typeface="ヒラギノ角ゴ Pro W3" charset="0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b="1">
          <a:solidFill>
            <a:schemeClr val="bg2"/>
          </a:solidFill>
          <a:latin typeface="Arial" charset="0"/>
          <a:ea typeface="ヒラギノ角ゴ Pro W3" charset="0"/>
        </a:defRPr>
      </a:lvl9pPr>
    </p:titleStyle>
    <p:bodyStyle>
      <a:lvl1pPr marL="230188" indent="-230188" algn="l" defTabSz="457200" rtl="0" eaLnBrk="0" fontAlgn="base" hangingPunct="0">
        <a:spcBef>
          <a:spcPct val="0"/>
        </a:spcBef>
        <a:spcAft>
          <a:spcPts val="600"/>
        </a:spcAft>
        <a:buFont typeface="Arial" charset="0"/>
        <a:buChar char="•"/>
        <a:defRPr sz="3200" kern="1200">
          <a:solidFill>
            <a:schemeClr val="tx2"/>
          </a:solidFill>
          <a:latin typeface="+mn-lt"/>
          <a:ea typeface="ヒラギノ角ゴ Pro W3" charset="0"/>
          <a:cs typeface="ヒラギノ角ゴ Pro W3" charset="0"/>
        </a:defRPr>
      </a:lvl1pPr>
      <a:lvl2pPr marL="458788" indent="-228600" algn="l" defTabSz="457200" rtl="0" eaLnBrk="0" fontAlgn="base" hangingPunct="0">
        <a:spcBef>
          <a:spcPct val="0"/>
        </a:spcBef>
        <a:spcAft>
          <a:spcPts val="600"/>
        </a:spcAft>
        <a:buFont typeface="Lucida Grande"/>
        <a:buChar char="-"/>
        <a:defRPr sz="2800" kern="1200">
          <a:solidFill>
            <a:schemeClr val="tx2"/>
          </a:solidFill>
          <a:latin typeface="+mn-lt"/>
          <a:ea typeface="ヒラギノ角ゴ Pro W3" charset="0"/>
          <a:cs typeface="ヒラギノ角ゴ Pro W3"/>
        </a:defRPr>
      </a:lvl2pPr>
      <a:lvl3pPr marL="684213" indent="-225425" algn="l" defTabSz="457200" rtl="0" eaLnBrk="0" fontAlgn="base" hangingPunct="0">
        <a:spcBef>
          <a:spcPct val="0"/>
        </a:spcBef>
        <a:spcAft>
          <a:spcPts val="600"/>
        </a:spcAft>
        <a:buFont typeface="Arial" charset="0"/>
        <a:buChar char="•"/>
        <a:defRPr sz="2400" kern="1200">
          <a:solidFill>
            <a:schemeClr val="tx2"/>
          </a:solidFill>
          <a:latin typeface="+mn-lt"/>
          <a:ea typeface="ヒラギノ角ゴ Pro W3" charset="0"/>
          <a:cs typeface="ヒラギノ角ゴ Pro W3"/>
        </a:defRPr>
      </a:lvl3pPr>
      <a:lvl4pPr marL="912813" indent="-228600" algn="l" defTabSz="457200" rtl="0" eaLnBrk="0" fontAlgn="base" hangingPunct="0">
        <a:spcBef>
          <a:spcPct val="0"/>
        </a:spcBef>
        <a:spcAft>
          <a:spcPts val="600"/>
        </a:spcAft>
        <a:buFont typeface="Lucida Grande"/>
        <a:buChar char="-"/>
        <a:defRPr sz="2000" kern="1200">
          <a:solidFill>
            <a:schemeClr val="tx2"/>
          </a:solidFill>
          <a:latin typeface="+mn-lt"/>
          <a:ea typeface="ヒラギノ角ゴ Pro W3" charset="0"/>
          <a:cs typeface="ヒラギノ角ゴ Pro W3"/>
        </a:defRPr>
      </a:lvl4pPr>
      <a:lvl5pPr marL="1143000" indent="-230188" algn="l" defTabSz="457200" rtl="0" eaLnBrk="0" fontAlgn="base" hangingPunct="0">
        <a:spcBef>
          <a:spcPct val="0"/>
        </a:spcBef>
        <a:spcAft>
          <a:spcPts val="600"/>
        </a:spcAft>
        <a:buFont typeface="Arial" charset="0"/>
        <a:buChar char="•"/>
        <a:defRPr sz="2000" kern="1200">
          <a:solidFill>
            <a:schemeClr val="tx2"/>
          </a:solidFill>
          <a:latin typeface="+mn-lt"/>
          <a:ea typeface="ヒラギノ角ゴ Pro W3" charset="0"/>
          <a:cs typeface="ヒラギノ角ゴ Pro W3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12419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708400" y="2430463"/>
            <a:ext cx="1727200" cy="28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708400" y="2430463"/>
            <a:ext cx="1727200" cy="28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13" r:id="rId1"/>
  </p:sldLayoutIdLst>
  <p:hf sldNum="0"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3gpp.org/DynaReport/36-series.htm" TargetMode="Externa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ea typeface="ヒラギノ角ゴ Pro W3"/>
                <a:cs typeface="ヒラギノ角ゴ Pro W3"/>
              </a:rPr>
              <a:t>LTE introduction</a:t>
            </a:r>
            <a:endParaRPr lang="en-US" dirty="0">
              <a:ea typeface="ヒラギノ角ゴ Pro W3"/>
              <a:cs typeface="ヒラギノ角ゴ Pro W3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cs typeface="Arial" panose="020B0604020202020204" pitchFamily="34" charset="0"/>
              </a:rPr>
              <a:t>&lt;Change information classification in footer&gt;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eaLnBrk="1" hangingPunct="1">
              <a:buNone/>
              <a:defRPr/>
            </a:pPr>
            <a:r>
              <a:rPr lang="zh-CN" altLang="en-US" sz="1800" dirty="0" smtClean="0"/>
              <a:t>第一部分</a:t>
            </a:r>
            <a:r>
              <a:rPr lang="en-US" altLang="zh-CN" sz="1800" dirty="0" smtClean="0"/>
              <a:t>:LTE</a:t>
            </a:r>
            <a:r>
              <a:rPr lang="zh-CN" altLang="en-US" sz="1800" dirty="0" smtClean="0"/>
              <a:t>概述</a:t>
            </a:r>
            <a:endParaRPr lang="en-US" altLang="zh-CN" sz="1800" dirty="0" smtClean="0"/>
          </a:p>
          <a:p>
            <a:pPr eaLnBrk="1" hangingPunct="1">
              <a:buNone/>
              <a:defRPr/>
            </a:pPr>
            <a:endParaRPr lang="en-US" sz="1800" dirty="0"/>
          </a:p>
          <a:p>
            <a:pPr eaLnBrk="1" hangingPunct="1">
              <a:buNone/>
              <a:defRPr/>
            </a:pPr>
            <a:r>
              <a:rPr lang="en-US" sz="1800" dirty="0"/>
              <a:t>Zhou Rock</a:t>
            </a:r>
          </a:p>
          <a:p>
            <a:pPr marL="0" indent="0" eaLnBrk="1" hangingPunct="1">
              <a:buNone/>
              <a:defRPr/>
            </a:pPr>
            <a:r>
              <a:rPr lang="en-GB" sz="1100" dirty="0" smtClean="0"/>
              <a:t>01-</a:t>
            </a:r>
            <a:r>
              <a:rPr lang="en-US" sz="1100" dirty="0" smtClean="0"/>
              <a:t>Jun</a:t>
            </a:r>
            <a:r>
              <a:rPr lang="en-GB" sz="1100" dirty="0" smtClean="0"/>
              <a:t>-2017</a:t>
            </a:r>
            <a:r>
              <a:rPr lang="zh-CN" altLang="en-US" sz="1100" dirty="0" smtClean="0"/>
              <a:t> </a:t>
            </a:r>
            <a:r>
              <a:rPr lang="en-US" altLang="zh-CN" sz="1100" dirty="0" smtClean="0"/>
              <a:t>init</a:t>
            </a:r>
            <a:endParaRPr lang="en-GB" sz="1100" dirty="0" smtClean="0"/>
          </a:p>
          <a:p>
            <a:pPr marL="0" indent="0" eaLnBrk="1" hangingPunct="1">
              <a:buNone/>
              <a:defRPr/>
            </a:pPr>
            <a:r>
              <a:rPr lang="en-US" altLang="zh-CN" sz="1100" dirty="0" smtClean="0"/>
              <a:t>24-Mar-2019</a:t>
            </a:r>
            <a:r>
              <a:rPr lang="zh-CN" altLang="en-US" sz="1100" dirty="0" smtClean="0"/>
              <a:t> </a:t>
            </a:r>
            <a:r>
              <a:rPr lang="en-US" altLang="zh-CN" sz="1100" dirty="0" smtClean="0"/>
              <a:t>update</a:t>
            </a:r>
            <a:endParaRPr lang="en-GB" sz="11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17144" y="1097956"/>
            <a:ext cx="8229600" cy="3609693"/>
          </a:xfrm>
        </p:spPr>
        <p:txBody>
          <a:bodyPr/>
          <a:lstStyle/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hangingPunct="0"/>
            <a:endParaRPr lang="en-GB" altLang="zh-CN" sz="1000" dirty="0"/>
          </a:p>
          <a:p>
            <a:endParaRPr lang="en-US" sz="16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LTE</a:t>
            </a:r>
            <a:r>
              <a:rPr lang="zh-CN" altLang="en-US" dirty="0"/>
              <a:t>核心网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/>
              <a:t/>
            </a:r>
            <a:br>
              <a:rPr lang="en-US" altLang="zh-CN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noProof="0" dirty="0">
                <a:solidFill>
                  <a:schemeClr val="bg2"/>
                </a:solidFill>
                <a:cs typeface="Arial" charset="0"/>
              </a:rPr>
              <a:t>&lt;Change information classification in footer&gt;</a:t>
            </a: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CN" dirty="0"/>
              <a:t>PGW: </a:t>
            </a:r>
            <a:r>
              <a:rPr lang="zh-CN" altLang="en-US" dirty="0"/>
              <a:t>接口和管理内容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144" y="1016280"/>
            <a:ext cx="5723116" cy="288061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7652" y="1676675"/>
            <a:ext cx="2171700" cy="204787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611371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17144" y="1097956"/>
            <a:ext cx="8229600" cy="3609693"/>
          </a:xfrm>
        </p:spPr>
        <p:txBody>
          <a:bodyPr/>
          <a:lstStyle/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hangingPunct="0"/>
            <a:endParaRPr lang="en-GB" altLang="zh-CN" sz="1000" dirty="0"/>
          </a:p>
          <a:p>
            <a:endParaRPr lang="en-US" sz="16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LTE</a:t>
            </a:r>
            <a:r>
              <a:rPr lang="zh-CN" altLang="en-US" dirty="0"/>
              <a:t>无线网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/>
              <a:t/>
            </a:r>
            <a:br>
              <a:rPr lang="en-US" altLang="zh-CN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noProof="0" dirty="0">
                <a:solidFill>
                  <a:schemeClr val="bg2"/>
                </a:solidFill>
                <a:cs typeface="Arial" charset="0"/>
              </a:rPr>
              <a:t>&lt;Change information classification in footer&gt;</a:t>
            </a: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CN" dirty="0"/>
              <a:t>LTE</a:t>
            </a:r>
            <a:r>
              <a:rPr lang="zh-CN" altLang="en-US" dirty="0"/>
              <a:t>无线网的组成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144" y="921091"/>
            <a:ext cx="3589331" cy="3475021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314792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17144" y="1097956"/>
            <a:ext cx="8229600" cy="3609693"/>
          </a:xfrm>
        </p:spPr>
        <p:txBody>
          <a:bodyPr/>
          <a:lstStyle/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hangingPunct="0"/>
            <a:endParaRPr lang="en-GB" altLang="zh-CN" sz="1000" dirty="0"/>
          </a:p>
          <a:p>
            <a:endParaRPr lang="en-US" sz="16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LTE</a:t>
            </a:r>
            <a:r>
              <a:rPr lang="zh-CN" altLang="en-US" dirty="0"/>
              <a:t>无线网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/>
              <a:t/>
            </a:r>
            <a:br>
              <a:rPr lang="en-US" altLang="zh-CN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noProof="0" dirty="0">
                <a:solidFill>
                  <a:schemeClr val="bg2"/>
                </a:solidFill>
                <a:cs typeface="Arial" charset="0"/>
              </a:rPr>
              <a:t>&lt;Change information classification in footer&gt;</a:t>
            </a: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CN" dirty="0"/>
              <a:t>LTE</a:t>
            </a:r>
            <a:r>
              <a:rPr lang="zh-CN" altLang="en-US" dirty="0"/>
              <a:t>无线网功能与分层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540" y="870286"/>
            <a:ext cx="4983912" cy="3627434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218725" y="1035050"/>
            <a:ext cx="4610950" cy="1712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1056992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17144" y="1097956"/>
            <a:ext cx="8229600" cy="3609693"/>
          </a:xfrm>
        </p:spPr>
        <p:txBody>
          <a:bodyPr/>
          <a:lstStyle/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hangingPunct="0"/>
            <a:endParaRPr lang="en-GB" altLang="zh-CN" sz="1000" dirty="0"/>
          </a:p>
          <a:p>
            <a:endParaRPr lang="en-US" sz="16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LTE</a:t>
            </a:r>
            <a:r>
              <a:rPr lang="zh-CN" altLang="en-US" dirty="0" smtClean="0"/>
              <a:t>关键技术</a:t>
            </a:r>
            <a:r>
              <a:rPr lang="en-US" altLang="zh-CN" dirty="0" smtClean="0"/>
              <a:t>- OFDM</a:t>
            </a:r>
            <a:r>
              <a:rPr lang="zh-CN" altLang="en-US" dirty="0" smtClean="0"/>
              <a:t>技术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/>
              <a:t/>
            </a:r>
            <a:br>
              <a:rPr lang="en-US" altLang="zh-CN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noProof="0" dirty="0">
                <a:solidFill>
                  <a:schemeClr val="bg2"/>
                </a:solidFill>
                <a:cs typeface="Arial" charset="0"/>
              </a:rPr>
              <a:t>&lt;Change information classification in footer&gt;</a:t>
            </a: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zh-CN" altLang="en-US" dirty="0" smtClean="0"/>
              <a:t>正交频分复用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10" name="Content Placeholder 1"/>
          <p:cNvSpPr txBox="1">
            <a:spLocks/>
          </p:cNvSpPr>
          <p:nvPr/>
        </p:nvSpPr>
        <p:spPr bwMode="auto">
          <a:xfrm>
            <a:off x="417513" y="1089025"/>
            <a:ext cx="8229600" cy="3306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230188" marR="0" lvl="0" indent="-230188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+mn-lt"/>
                <a:ea typeface="ヒラギノ角ゴ Pro W3" charset="0"/>
                <a:cs typeface="ヒラギノ角ゴ Pro W3" charset="0"/>
              </a:rPr>
              <a:t>OFDM</a:t>
            </a:r>
            <a:r>
              <a:rPr kumimoji="0" lang="zh-CN" alt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+mn-lt"/>
                <a:ea typeface="ヒラギノ角ゴ Pro W3" charset="0"/>
                <a:cs typeface="ヒラギノ角ゴ Pro W3" charset="0"/>
              </a:rPr>
              <a:t>是一种多载波技术</a:t>
            </a:r>
            <a:r>
              <a:rPr kumimoji="0" lang="en-US" altLang="zh-CN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+mn-lt"/>
                <a:ea typeface="ヒラギノ角ゴ Pro W3" charset="0"/>
                <a:cs typeface="ヒラギノ角ゴ Pro W3" charset="0"/>
              </a:rPr>
              <a:t>,</a:t>
            </a:r>
            <a:r>
              <a:rPr kumimoji="0" lang="zh-CN" alt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+mn-lt"/>
                <a:ea typeface="ヒラギノ角ゴ Pro W3" charset="0"/>
                <a:cs typeface="ヒラギノ角ゴ Pro W3" charset="0"/>
              </a:rPr>
              <a:t>有多个子载波同时工作</a:t>
            </a:r>
            <a:r>
              <a:rPr kumimoji="0" lang="en-US" altLang="zh-CN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+mn-lt"/>
                <a:ea typeface="ヒラギノ角ゴ Pro W3" charset="0"/>
                <a:cs typeface="ヒラギノ角ゴ Pro W3" charset="0"/>
              </a:rPr>
              <a:t>, OFDM</a:t>
            </a:r>
            <a:r>
              <a:rPr kumimoji="0" lang="zh-CN" alt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+mn-lt"/>
                <a:ea typeface="ヒラギノ角ゴ Pro W3" charset="0"/>
                <a:cs typeface="ヒラギノ角ゴ Pro W3" charset="0"/>
              </a:rPr>
              <a:t>的正交指的就是这些子载波是正交的</a:t>
            </a:r>
            <a:r>
              <a:rPr kumimoji="0" lang="en-US" altLang="zh-CN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+mn-lt"/>
                <a:ea typeface="ヒラギノ角ゴ Pro W3" charset="0"/>
                <a:cs typeface="ヒラギノ角ゴ Pro W3" charset="0"/>
              </a:rPr>
              <a:t>.</a:t>
            </a:r>
          </a:p>
          <a:p>
            <a:pPr marL="230188" marR="0" lvl="0" indent="-230188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+mn-lt"/>
                <a:ea typeface="ヒラギノ角ゴ Pro W3" charset="0"/>
                <a:cs typeface="ヒラギノ角ゴ Pro W3" charset="0"/>
              </a:rPr>
              <a:t>OFDM</a:t>
            </a:r>
            <a:r>
              <a:rPr kumimoji="0" lang="zh-CN" alt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+mn-lt"/>
                <a:ea typeface="ヒラギノ角ゴ Pro W3" charset="0"/>
                <a:cs typeface="ヒラギノ角ゴ Pro W3" charset="0"/>
              </a:rPr>
              <a:t>的正交是什么意思</a:t>
            </a:r>
            <a:r>
              <a:rPr kumimoji="0" lang="en-US" altLang="zh-CN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+mn-lt"/>
                <a:ea typeface="ヒラギノ角ゴ Pro W3" charset="0"/>
                <a:cs typeface="ヒラギノ角ゴ Pro W3" charset="0"/>
              </a:rPr>
              <a:t>? OFDM</a:t>
            </a:r>
            <a:r>
              <a:rPr kumimoji="0" lang="zh-CN" alt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+mn-lt"/>
                <a:ea typeface="ヒラギノ角ゴ Pro W3" charset="0"/>
                <a:cs typeface="ヒラギノ角ゴ Pro W3" charset="0"/>
              </a:rPr>
              <a:t>的正交是能量正交</a:t>
            </a:r>
            <a:r>
              <a:rPr kumimoji="0" lang="en-US" altLang="zh-CN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+mn-lt"/>
                <a:ea typeface="ヒラギノ角ゴ Pro W3" charset="0"/>
                <a:cs typeface="ヒラギノ角ゴ Pro W3" charset="0"/>
              </a:rPr>
              <a:t>.</a:t>
            </a:r>
          </a:p>
          <a:p>
            <a:pPr marL="230188" marR="0" lvl="0" indent="-230188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zh-CN" altLang="en-US" sz="1000" dirty="0" smtClean="0">
                <a:solidFill>
                  <a:schemeClr val="bg2"/>
                </a:solidFill>
                <a:latin typeface="+mn-lt"/>
                <a:ea typeface="ヒラギノ角ゴ Pro W3" charset="0"/>
                <a:cs typeface="ヒラギノ角ゴ Pro W3" charset="0"/>
              </a:rPr>
              <a:t>特点：频谱利用率高 缺点：峰均比高，对频偏敏感</a:t>
            </a:r>
            <a:endParaRPr lang="en-US" sz="1000" dirty="0" smtClean="0">
              <a:solidFill>
                <a:schemeClr val="bg2"/>
              </a:solidFill>
              <a:latin typeface="+mn-lt"/>
              <a:ea typeface="ヒラギノ角ゴ Pro W3" charset="0"/>
              <a:cs typeface="ヒラギノ角ゴ Pro W3" charset="0"/>
            </a:endParaRPr>
          </a:p>
          <a:p>
            <a:pPr marL="230188" marR="0" lvl="0" indent="-230188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zh-CN" alt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+mn-lt"/>
                <a:ea typeface="ヒラギノ角ゴ Pro W3" charset="0"/>
                <a:cs typeface="ヒラギノ角ゴ Pro W3" charset="0"/>
              </a:rPr>
              <a:t>功率正交</a:t>
            </a:r>
            <a:r>
              <a:rPr kumimoji="0" lang="en-US" altLang="zh-CN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+mn-lt"/>
                <a:ea typeface="ヒラギノ角ゴ Pro W3" charset="0"/>
                <a:cs typeface="ヒラギノ角ゴ Pro W3" charset="0"/>
              </a:rPr>
              <a:t>(FDM</a:t>
            </a:r>
            <a:r>
              <a:rPr kumimoji="0" lang="zh-CN" alt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+mn-lt"/>
                <a:ea typeface="ヒラギノ角ゴ Pro W3" charset="0"/>
                <a:cs typeface="ヒラギノ角ゴ Pro W3" charset="0"/>
              </a:rPr>
              <a:t>属于功率正交</a:t>
            </a:r>
            <a:r>
              <a:rPr kumimoji="0" lang="en-US" altLang="zh-CN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+mn-lt"/>
                <a:ea typeface="ヒラギノ角ゴ Pro W3" charset="0"/>
                <a:cs typeface="ヒラギノ角ゴ Pro W3" charset="0"/>
              </a:rPr>
              <a:t>)</a:t>
            </a:r>
          </a:p>
          <a:p>
            <a:pPr marL="230188" marR="0" lvl="0" indent="-230188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Char char="•"/>
              <a:tabLst/>
              <a:defRPr/>
            </a:pPr>
            <a:endParaRPr lang="en-US" sz="1000" dirty="0" smtClean="0">
              <a:solidFill>
                <a:schemeClr val="bg2"/>
              </a:solidFill>
              <a:latin typeface="+mn-lt"/>
              <a:ea typeface="ヒラギノ角ゴ Pro W3" charset="0"/>
              <a:cs typeface="ヒラギノ角ゴ Pro W3" charset="0"/>
            </a:endParaRPr>
          </a:p>
          <a:p>
            <a:pPr marL="230188" marR="0" lvl="0" indent="-230188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Char char="•"/>
              <a:tabLst/>
              <a:defRPr/>
            </a:pPr>
            <a:endParaRPr kumimoji="0" lang="en-US" sz="1000" b="0" i="0" u="none" strike="noStrike" kern="1200" cap="none" spc="0" normalizeH="0" baseline="0" noProof="0" dirty="0" smtClean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+mn-lt"/>
              <a:ea typeface="ヒラギノ角ゴ Pro W3" charset="0"/>
              <a:cs typeface="ヒラギノ角ゴ Pro W3" charset="0"/>
            </a:endParaRPr>
          </a:p>
          <a:p>
            <a:pPr marL="230188" marR="0" lvl="0" indent="-230188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Char char="•"/>
              <a:tabLst/>
              <a:defRPr/>
            </a:pPr>
            <a:endParaRPr lang="en-US" sz="1000" dirty="0" smtClean="0">
              <a:solidFill>
                <a:schemeClr val="bg2"/>
              </a:solidFill>
              <a:latin typeface="+mn-lt"/>
              <a:ea typeface="ヒラギノ角ゴ Pro W3" charset="0"/>
              <a:cs typeface="ヒラギノ角ゴ Pro W3" charset="0"/>
            </a:endParaRPr>
          </a:p>
          <a:p>
            <a:pPr marL="230188" marR="0" lvl="0" indent="-230188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Char char="•"/>
              <a:tabLst/>
              <a:defRPr/>
            </a:pPr>
            <a:endParaRPr kumimoji="0" lang="en-US" sz="1000" b="0" i="0" u="none" strike="noStrike" kern="1200" cap="none" spc="0" normalizeH="0" baseline="0" noProof="0" dirty="0" smtClean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+mn-lt"/>
              <a:ea typeface="ヒラギノ角ゴ Pro W3" charset="0"/>
              <a:cs typeface="ヒラギノ角ゴ Pro W3" charset="0"/>
            </a:endParaRPr>
          </a:p>
          <a:p>
            <a:pPr marL="230188" marR="0" lvl="0" indent="-230188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Char char="•"/>
              <a:tabLst/>
              <a:defRPr/>
            </a:pPr>
            <a:endParaRPr kumimoji="0" lang="en-US" sz="1000" b="0" i="0" u="none" strike="noStrike" kern="1200" cap="none" spc="0" normalizeH="0" baseline="0" noProof="0" dirty="0" smtClean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+mn-lt"/>
              <a:ea typeface="ヒラギノ角ゴ Pro W3" charset="0"/>
              <a:cs typeface="ヒラギノ角ゴ Pro W3" charset="0"/>
            </a:endParaRPr>
          </a:p>
          <a:p>
            <a:pPr marL="230188" marR="0" lvl="0" indent="-230188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zh-CN" altLang="en-US" sz="1000" dirty="0" smtClean="0">
                <a:solidFill>
                  <a:schemeClr val="bg2"/>
                </a:solidFill>
                <a:latin typeface="+mn-lt"/>
                <a:ea typeface="ヒラギノ角ゴ Pro W3" charset="0"/>
                <a:cs typeface="ヒラギノ角ゴ Pro W3" charset="0"/>
              </a:rPr>
              <a:t>能量正交</a:t>
            </a:r>
            <a:endParaRPr kumimoji="0" lang="en-US" sz="800" b="0" i="0" u="none" strike="noStrike" kern="1200" cap="none" spc="0" normalizeH="0" baseline="0" noProof="0" dirty="0" smtClean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+mn-lt"/>
              <a:ea typeface="ヒラギノ角ゴ Pro W3" charset="0"/>
              <a:cs typeface="ヒラギノ角ゴ Pro W3" charset="0"/>
            </a:endParaRPr>
          </a:p>
          <a:p>
            <a:pPr marL="230188" marR="0" lvl="0" indent="-230188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Char char="•"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+mn-lt"/>
              <a:ea typeface="ヒラギノ角ゴ Pro W3" charset="0"/>
              <a:cs typeface="ヒラギノ角ゴ Pro W3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66429" y="1947911"/>
            <a:ext cx="1608137" cy="1082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58121" y="3383739"/>
            <a:ext cx="1074737" cy="1181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513429" y="1841500"/>
            <a:ext cx="3068220" cy="1817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201459" y="2330450"/>
            <a:ext cx="2428191" cy="17998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6210299" y="555421"/>
            <a:ext cx="2428875" cy="16845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1056992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17144" y="1097956"/>
            <a:ext cx="8229600" cy="3609693"/>
          </a:xfrm>
        </p:spPr>
        <p:txBody>
          <a:bodyPr/>
          <a:lstStyle/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hangingPunct="0"/>
            <a:endParaRPr lang="en-GB" altLang="zh-CN" sz="1000" dirty="0"/>
          </a:p>
          <a:p>
            <a:endParaRPr lang="en-US" sz="16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LTE</a:t>
            </a:r>
            <a:r>
              <a:rPr lang="zh-CN" altLang="en-US" dirty="0" smtClean="0"/>
              <a:t>关键技术</a:t>
            </a:r>
            <a:r>
              <a:rPr lang="en-US" altLang="zh-CN" dirty="0" smtClean="0"/>
              <a:t>- AMC</a:t>
            </a:r>
            <a:r>
              <a:rPr lang="zh-CN" altLang="en-US" dirty="0" smtClean="0"/>
              <a:t>技术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/>
              <a:t/>
            </a:r>
            <a:br>
              <a:rPr lang="en-US" altLang="zh-CN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noProof="0" dirty="0">
                <a:solidFill>
                  <a:schemeClr val="bg2"/>
                </a:solidFill>
                <a:cs typeface="Arial" charset="0"/>
              </a:rPr>
              <a:t>&lt;Change information classification in footer&gt;</a:t>
            </a: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zh-CN" altLang="en-US" dirty="0" smtClean="0"/>
              <a:t>自适应调制编码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10" name="Content Placeholder 1"/>
          <p:cNvSpPr txBox="1">
            <a:spLocks/>
          </p:cNvSpPr>
          <p:nvPr/>
        </p:nvSpPr>
        <p:spPr bwMode="auto">
          <a:xfrm>
            <a:off x="417513" y="1089025"/>
            <a:ext cx="8229600" cy="3306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230188" marR="0" lvl="0" indent="-230188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zh-CN" alt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+mn-lt"/>
                <a:ea typeface="ヒラギノ角ゴ Pro W3" charset="0"/>
                <a:cs typeface="ヒラギノ角ゴ Pro W3" charset="0"/>
              </a:rPr>
              <a:t>调制的作用</a:t>
            </a:r>
            <a:r>
              <a:rPr kumimoji="0" lang="en-US" altLang="zh-CN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+mn-lt"/>
                <a:ea typeface="ヒラギノ角ゴ Pro W3" charset="0"/>
                <a:cs typeface="ヒラギノ角ゴ Pro W3" charset="0"/>
              </a:rPr>
              <a:t>.</a:t>
            </a:r>
            <a:r>
              <a:rPr kumimoji="0" lang="zh-CN" alt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+mn-lt"/>
                <a:ea typeface="ヒラギノ角ゴ Pro W3" charset="0"/>
                <a:cs typeface="ヒラギノ角ゴ Pro W3" charset="0"/>
              </a:rPr>
              <a:t> </a:t>
            </a:r>
            <a:endParaRPr kumimoji="0" lang="en-US" altLang="zh-CN" sz="1000" b="0" i="0" u="none" strike="noStrike" kern="1200" cap="none" spc="0" normalizeH="0" baseline="0" noProof="0" dirty="0" smtClean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+mn-lt"/>
              <a:ea typeface="ヒラギノ角ゴ Pro W3" charset="0"/>
              <a:cs typeface="ヒラギノ角ゴ Pro W3" charset="0"/>
            </a:endParaRPr>
          </a:p>
          <a:p>
            <a:pPr marL="230188" marR="0" lvl="0" indent="-230188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kumimoji="0" lang="zh-CN" alt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+mn-lt"/>
                <a:ea typeface="ヒラギノ角ゴ Pro W3" charset="0"/>
                <a:cs typeface="ヒラギノ角ゴ Pro W3" charset="0"/>
              </a:rPr>
              <a:t>把需要传递的信息送上射频信道</a:t>
            </a:r>
            <a:endParaRPr kumimoji="0" lang="en-US" altLang="zh-CN" sz="1000" b="0" i="0" u="none" strike="noStrike" kern="1200" cap="none" spc="0" normalizeH="0" baseline="0" noProof="0" dirty="0" smtClean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+mn-lt"/>
              <a:ea typeface="ヒラギノ角ゴ Pro W3" charset="0"/>
              <a:cs typeface="ヒラギノ角ゴ Pro W3" charset="0"/>
            </a:endParaRPr>
          </a:p>
          <a:p>
            <a:pPr marL="230188" marR="0" lvl="0" indent="-230188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kumimoji="0" lang="zh-CN" alt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+mn-lt"/>
                <a:ea typeface="ヒラギノ角ゴ Pro W3" charset="0"/>
                <a:cs typeface="ヒラギノ角ゴ Pro W3" charset="0"/>
              </a:rPr>
              <a:t>提高空中接口数据业务的能力 </a:t>
            </a:r>
            <a:r>
              <a:rPr lang="en-US" altLang="zh-CN" sz="1000" dirty="0" smtClean="0">
                <a:solidFill>
                  <a:schemeClr val="bg2"/>
                </a:solidFill>
                <a:latin typeface="+mn-lt"/>
                <a:ea typeface="ヒラギノ角ゴ Pro W3" charset="0"/>
                <a:cs typeface="ヒラギノ角ゴ Pro W3" charset="0"/>
              </a:rPr>
              <a:t>QPSK, 16QAM, 64QAM,256QAM…</a:t>
            </a:r>
            <a:endParaRPr kumimoji="0" lang="en-US" altLang="zh-CN" sz="1000" b="0" i="0" u="none" strike="noStrike" kern="1200" cap="none" spc="0" normalizeH="0" baseline="0" noProof="0" dirty="0" smtClean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+mn-lt"/>
              <a:ea typeface="ヒラギノ角ゴ Pro W3" charset="0"/>
              <a:cs typeface="ヒラギノ角ゴ Pro W3" charset="0"/>
            </a:endParaRPr>
          </a:p>
          <a:p>
            <a:pPr marL="230188" marR="0" lvl="0" indent="-230188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lang="en-US" altLang="zh-CN" sz="1000" dirty="0" smtClean="0">
                <a:solidFill>
                  <a:schemeClr val="bg2"/>
                </a:solidFill>
                <a:latin typeface="+mn-lt"/>
                <a:ea typeface="ヒラギノ角ゴ Pro W3" charset="0"/>
                <a:cs typeface="ヒラギノ角ゴ Pro W3" charset="0"/>
              </a:rPr>
              <a:t>	</a:t>
            </a:r>
            <a:r>
              <a:rPr lang="zh-CN" altLang="en-US" sz="1000" dirty="0" smtClean="0">
                <a:solidFill>
                  <a:schemeClr val="bg2"/>
                </a:solidFill>
                <a:latin typeface="+mn-lt"/>
                <a:ea typeface="ヒラギノ角ゴ Pro W3" charset="0"/>
                <a:cs typeface="ヒラギノ角ゴ Pro W3" charset="0"/>
              </a:rPr>
              <a:t>高阶调制和低阶调制</a:t>
            </a:r>
            <a:endParaRPr lang="en-US" altLang="zh-CN" sz="1000" dirty="0" smtClean="0">
              <a:solidFill>
                <a:schemeClr val="bg2"/>
              </a:solidFill>
              <a:latin typeface="+mn-lt"/>
              <a:ea typeface="ヒラギノ角ゴ Pro W3" charset="0"/>
              <a:cs typeface="ヒラギノ角ゴ Pro W3" charset="0"/>
            </a:endParaRPr>
          </a:p>
          <a:p>
            <a:pPr marL="230188" marR="0" lvl="0" indent="-230188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  <a:defRPr/>
            </a:pPr>
            <a:endParaRPr lang="en-US" altLang="zh-CN" sz="1000" dirty="0" smtClean="0">
              <a:solidFill>
                <a:schemeClr val="bg2"/>
              </a:solidFill>
              <a:latin typeface="+mn-lt"/>
              <a:ea typeface="ヒラギノ角ゴ Pro W3" charset="0"/>
              <a:cs typeface="ヒラギノ角ゴ Pro W3" charset="0"/>
            </a:endParaRPr>
          </a:p>
          <a:p>
            <a:pPr marL="230188" marR="0" lvl="0" indent="-230188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lang="en-US" altLang="zh-CN" sz="1000" dirty="0" err="1" smtClean="0">
                <a:solidFill>
                  <a:schemeClr val="bg2"/>
                </a:solidFill>
                <a:latin typeface="+mn-lt"/>
                <a:ea typeface="ヒラギノ角ゴ Pro W3" charset="0"/>
                <a:cs typeface="ヒラギノ角ゴ Pro W3" charset="0"/>
              </a:rPr>
              <a:t>eNODEB</a:t>
            </a:r>
            <a:r>
              <a:rPr lang="zh-CN" altLang="en-US" sz="1000" dirty="0" smtClean="0">
                <a:solidFill>
                  <a:schemeClr val="bg2"/>
                </a:solidFill>
                <a:latin typeface="+mn-lt"/>
                <a:ea typeface="ヒラギノ角ゴ Pro W3" charset="0"/>
                <a:cs typeface="ヒラギノ角ゴ Pro W3" charset="0"/>
              </a:rPr>
              <a:t>根据</a:t>
            </a:r>
            <a:r>
              <a:rPr lang="en-US" altLang="zh-CN" sz="1000" dirty="0" smtClean="0">
                <a:solidFill>
                  <a:schemeClr val="bg2"/>
                </a:solidFill>
                <a:latin typeface="+mn-lt"/>
                <a:ea typeface="ヒラギノ角ゴ Pro W3" charset="0"/>
                <a:cs typeface="ヒラギノ角ゴ Pro W3" charset="0"/>
              </a:rPr>
              <a:t>UE</a:t>
            </a:r>
            <a:r>
              <a:rPr lang="zh-CN" altLang="en-US" sz="1000" dirty="0" smtClean="0">
                <a:solidFill>
                  <a:schemeClr val="bg2"/>
                </a:solidFill>
                <a:latin typeface="+mn-lt"/>
                <a:ea typeface="ヒラギノ角ゴ Pro W3" charset="0"/>
                <a:cs typeface="ヒラギノ角ゴ Pro W3" charset="0"/>
              </a:rPr>
              <a:t>反馈的信道质量指示</a:t>
            </a:r>
            <a:r>
              <a:rPr lang="en-US" altLang="zh-CN" sz="1000" dirty="0" smtClean="0">
                <a:solidFill>
                  <a:schemeClr val="bg2"/>
                </a:solidFill>
                <a:latin typeface="+mn-lt"/>
                <a:ea typeface="ヒラギノ角ゴ Pro W3" charset="0"/>
                <a:cs typeface="ヒラギノ角ゴ Pro W3" charset="0"/>
              </a:rPr>
              <a:t>CQI</a:t>
            </a:r>
            <a:r>
              <a:rPr lang="zh-CN" altLang="en-US" sz="1000" dirty="0" smtClean="0">
                <a:solidFill>
                  <a:schemeClr val="bg2"/>
                </a:solidFill>
                <a:latin typeface="+mn-lt"/>
                <a:ea typeface="ヒラギノ角ゴ Pro W3" charset="0"/>
                <a:cs typeface="ヒラギノ角ゴ Pro W3" charset="0"/>
              </a:rPr>
              <a:t>，灵活地采用不同的调制和编码方式</a:t>
            </a:r>
            <a:endParaRPr lang="en-US" altLang="zh-CN" sz="1000" dirty="0" smtClean="0">
              <a:solidFill>
                <a:schemeClr val="bg2"/>
              </a:solidFill>
              <a:latin typeface="+mn-lt"/>
              <a:ea typeface="ヒラギノ角ゴ Pro W3" charset="0"/>
              <a:cs typeface="ヒラギノ角ゴ Pro W3" charset="0"/>
            </a:endParaRPr>
          </a:p>
          <a:p>
            <a:pPr marL="230188" marR="0" lvl="0" indent="-230188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lang="zh-CN" altLang="en-US" sz="1000" dirty="0" smtClean="0">
                <a:solidFill>
                  <a:schemeClr val="bg2"/>
                </a:solidFill>
                <a:latin typeface="+mn-lt"/>
                <a:ea typeface="ヒラギノ角ゴ Pro W3" charset="0"/>
                <a:cs typeface="ヒラギノ角ゴ Pro W3" charset="0"/>
              </a:rPr>
              <a:t>调制，编码方式和</a:t>
            </a:r>
            <a:r>
              <a:rPr lang="en-US" altLang="zh-CN" sz="1000" dirty="0" smtClean="0">
                <a:solidFill>
                  <a:schemeClr val="bg2"/>
                </a:solidFill>
                <a:latin typeface="+mn-lt"/>
                <a:ea typeface="ヒラギノ角ゴ Pro W3" charset="0"/>
                <a:cs typeface="ヒラギノ角ゴ Pro W3" charset="0"/>
              </a:rPr>
              <a:t>CQI</a:t>
            </a:r>
            <a:r>
              <a:rPr lang="zh-CN" altLang="en-US" sz="1000" dirty="0" smtClean="0">
                <a:solidFill>
                  <a:schemeClr val="bg2"/>
                </a:solidFill>
                <a:latin typeface="+mn-lt"/>
                <a:ea typeface="ヒラギノ角ゴ Pro W3" charset="0"/>
                <a:cs typeface="ヒラギノ角ゴ Pro W3" charset="0"/>
              </a:rPr>
              <a:t>的对应表</a:t>
            </a:r>
            <a:r>
              <a:rPr lang="en-US" altLang="zh-CN" sz="1000" dirty="0" smtClean="0">
                <a:solidFill>
                  <a:schemeClr val="bg2"/>
                </a:solidFill>
                <a:latin typeface="+mn-lt"/>
                <a:ea typeface="ヒラギノ角ゴ Pro W3" charset="0"/>
                <a:cs typeface="ヒラギノ角ゴ Pro W3" charset="0"/>
              </a:rPr>
              <a:t>3GPP</a:t>
            </a:r>
            <a:r>
              <a:rPr lang="zh-CN" altLang="en-US" sz="1000" dirty="0" smtClean="0">
                <a:solidFill>
                  <a:schemeClr val="bg2"/>
                </a:solidFill>
                <a:latin typeface="+mn-lt"/>
                <a:ea typeface="ヒラギノ角ゴ Pro W3" charset="0"/>
                <a:cs typeface="ヒラギノ角ゴ Pro W3" charset="0"/>
              </a:rPr>
              <a:t> </a:t>
            </a:r>
            <a:r>
              <a:rPr lang="en-US" altLang="zh-CN" sz="1000" dirty="0" smtClean="0">
                <a:solidFill>
                  <a:schemeClr val="bg2"/>
                </a:solidFill>
                <a:latin typeface="+mn-lt"/>
                <a:ea typeface="ヒラギノ角ゴ Pro W3" charset="0"/>
                <a:cs typeface="ヒラギノ角ゴ Pro W3" charset="0"/>
              </a:rPr>
              <a:t>36.23</a:t>
            </a:r>
          </a:p>
          <a:p>
            <a:pPr marL="230188" marR="0" lvl="0" indent="-230188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  <a:defRPr/>
            </a:pPr>
            <a:endParaRPr kumimoji="0" lang="en-US" altLang="zh-CN" sz="1000" b="0" i="0" u="none" strike="noStrike" kern="1200" cap="none" spc="0" normalizeH="0" baseline="0" noProof="0" dirty="0" smtClean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+mn-lt"/>
              <a:ea typeface="ヒラギノ角ゴ Pro W3" charset="0"/>
              <a:cs typeface="ヒラギノ角ゴ Pro W3" charset="0"/>
            </a:endParaRPr>
          </a:p>
          <a:p>
            <a:pPr marL="230188" marR="0" lvl="0" indent="-230188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  <a:defRPr/>
            </a:pPr>
            <a:endParaRPr kumimoji="0" lang="en-US" altLang="zh-CN" sz="1000" b="0" i="0" u="none" strike="noStrike" kern="1200" cap="none" spc="0" normalizeH="0" baseline="0" noProof="0" dirty="0" smtClean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+mn-lt"/>
              <a:ea typeface="ヒラギノ角ゴ Pro W3" charset="0"/>
              <a:cs typeface="ヒラギノ角ゴ Pro W3" charset="0"/>
            </a:endParaRPr>
          </a:p>
          <a:p>
            <a:pPr marL="230188" marR="0" lvl="0" indent="-230188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Char char="•"/>
              <a:tabLst/>
              <a:defRPr/>
            </a:pPr>
            <a:endParaRPr lang="en-US" sz="1000" dirty="0" smtClean="0">
              <a:solidFill>
                <a:schemeClr val="bg2"/>
              </a:solidFill>
              <a:latin typeface="+mn-lt"/>
              <a:ea typeface="ヒラギノ角ゴ Pro W3" charset="0"/>
              <a:cs typeface="ヒラギノ角ゴ Pro W3" charset="0"/>
            </a:endParaRPr>
          </a:p>
          <a:p>
            <a:pPr marL="230188" marR="0" lvl="0" indent="-230188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Char char="•"/>
              <a:tabLst/>
              <a:defRPr/>
            </a:pPr>
            <a:endParaRPr kumimoji="0" lang="en-US" sz="1000" b="0" i="0" u="none" strike="noStrike" kern="1200" cap="none" spc="0" normalizeH="0" baseline="0" noProof="0" dirty="0" smtClean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+mn-lt"/>
              <a:ea typeface="ヒラギノ角ゴ Pro W3" charset="0"/>
              <a:cs typeface="ヒラギノ角ゴ Pro W3" charset="0"/>
            </a:endParaRPr>
          </a:p>
          <a:p>
            <a:pPr marL="230188" marR="0" lvl="0" indent="-230188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Char char="•"/>
              <a:tabLst/>
              <a:defRPr/>
            </a:pPr>
            <a:endParaRPr lang="en-US" sz="1000" dirty="0" smtClean="0">
              <a:solidFill>
                <a:schemeClr val="bg2"/>
              </a:solidFill>
              <a:latin typeface="+mn-lt"/>
              <a:ea typeface="ヒラギノ角ゴ Pro W3" charset="0"/>
              <a:cs typeface="ヒラギノ角ゴ Pro W3" charset="0"/>
            </a:endParaRPr>
          </a:p>
          <a:p>
            <a:pPr marL="230188" marR="0" lvl="0" indent="-230188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Char char="•"/>
              <a:tabLst/>
              <a:defRPr/>
            </a:pPr>
            <a:endParaRPr kumimoji="0" lang="en-US" sz="1000" b="0" i="0" u="none" strike="noStrike" kern="1200" cap="none" spc="0" normalizeH="0" baseline="0" noProof="0" dirty="0" smtClean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+mn-lt"/>
              <a:ea typeface="ヒラギノ角ゴ Pro W3" charset="0"/>
              <a:cs typeface="ヒラギノ角ゴ Pro W3" charset="0"/>
            </a:endParaRPr>
          </a:p>
          <a:p>
            <a:pPr marL="230188" marR="0" lvl="0" indent="-230188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Char char="•"/>
              <a:tabLst/>
              <a:defRPr/>
            </a:pPr>
            <a:endParaRPr kumimoji="0" lang="en-US" sz="1000" b="0" i="0" u="none" strike="noStrike" kern="1200" cap="none" spc="0" normalizeH="0" baseline="0" noProof="0" dirty="0" smtClean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+mn-lt"/>
              <a:ea typeface="ヒラギノ角ゴ Pro W3" charset="0"/>
              <a:cs typeface="ヒラギノ角ゴ Pro W3" charset="0"/>
            </a:endParaRPr>
          </a:p>
          <a:p>
            <a:pPr marL="230188" marR="0" lvl="0" indent="-230188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Char char="•"/>
              <a:tabLst/>
              <a:defRPr/>
            </a:pPr>
            <a:endParaRPr kumimoji="0" lang="en-US" sz="800" b="0" i="0" u="none" strike="noStrike" kern="1200" cap="none" spc="0" normalizeH="0" baseline="0" noProof="0" dirty="0" smtClean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+mn-lt"/>
              <a:ea typeface="ヒラギノ角ゴ Pro W3" charset="0"/>
              <a:cs typeface="ヒラギノ角ゴ Pro W3" charset="0"/>
            </a:endParaRPr>
          </a:p>
          <a:p>
            <a:pPr marL="230188" marR="0" lvl="0" indent="-230188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Char char="•"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+mn-lt"/>
              <a:ea typeface="ヒラギノ角ゴ Pro W3" charset="0"/>
              <a:cs typeface="ヒラギノ角ゴ Pro W3" charset="0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204792" y="749300"/>
            <a:ext cx="3285157" cy="1935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23577" y="2692400"/>
            <a:ext cx="2162461" cy="1390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1056992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17144" y="1097956"/>
            <a:ext cx="8229600" cy="3609693"/>
          </a:xfrm>
        </p:spPr>
        <p:txBody>
          <a:bodyPr/>
          <a:lstStyle/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hangingPunct="0"/>
            <a:endParaRPr lang="en-GB" altLang="zh-CN" sz="1000" dirty="0"/>
          </a:p>
          <a:p>
            <a:endParaRPr lang="en-US" sz="16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LTE</a:t>
            </a:r>
            <a:r>
              <a:rPr lang="zh-CN" altLang="en-US" dirty="0" smtClean="0"/>
              <a:t>关键技术</a:t>
            </a:r>
            <a:r>
              <a:rPr lang="en-US" altLang="zh-CN" dirty="0" smtClean="0"/>
              <a:t>-</a:t>
            </a:r>
            <a:r>
              <a:rPr lang="zh-CN" altLang="en-US" dirty="0" smtClean="0"/>
              <a:t> </a:t>
            </a:r>
            <a:r>
              <a:rPr lang="en-US" altLang="zh-CN" dirty="0" smtClean="0"/>
              <a:t>MIMO</a:t>
            </a:r>
            <a:r>
              <a:rPr lang="zh-CN" altLang="en-US" dirty="0" smtClean="0"/>
              <a:t>技术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/>
              <a:t/>
            </a:r>
            <a:br>
              <a:rPr lang="en-US" altLang="zh-CN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noProof="0" dirty="0">
                <a:solidFill>
                  <a:schemeClr val="bg2"/>
                </a:solidFill>
                <a:cs typeface="Arial" charset="0"/>
              </a:rPr>
              <a:t>&lt;Change information classification in footer&gt;</a:t>
            </a: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0" name="Content Placeholder 1"/>
          <p:cNvSpPr txBox="1">
            <a:spLocks/>
          </p:cNvSpPr>
          <p:nvPr/>
        </p:nvSpPr>
        <p:spPr bwMode="auto">
          <a:xfrm>
            <a:off x="417513" y="1089025"/>
            <a:ext cx="8229600" cy="3306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r>
              <a:rPr lang="zh-CN" altLang="zh-CN" sz="1600" dirty="0" smtClean="0"/>
              <a:t>分集</a:t>
            </a:r>
            <a:r>
              <a:rPr lang="zh-CN" altLang="en-US" sz="1600" dirty="0" smtClean="0"/>
              <a:t>增益 </a:t>
            </a:r>
            <a:r>
              <a:rPr lang="en-US" altLang="zh-CN" sz="1600" dirty="0" smtClean="0"/>
              <a:t>=&gt;</a:t>
            </a:r>
            <a:r>
              <a:rPr lang="zh-CN" altLang="en-US" sz="1600" dirty="0" smtClean="0"/>
              <a:t> </a:t>
            </a:r>
            <a:r>
              <a:rPr lang="zh-CN" altLang="en-US" sz="1600" dirty="0" smtClean="0"/>
              <a:t>改善信道衰落造成的干扰</a:t>
            </a:r>
            <a:r>
              <a:rPr lang="zh-CN" altLang="zh-CN" sz="1600" dirty="0" smtClean="0"/>
              <a:t>（</a:t>
            </a:r>
            <a:r>
              <a:rPr lang="zh-CN" altLang="zh-CN" sz="1600" dirty="0" smtClean="0"/>
              <a:t>对抗衰落</a:t>
            </a:r>
            <a:r>
              <a:rPr lang="zh-CN" altLang="zh-CN" sz="1600" dirty="0" smtClean="0"/>
              <a:t>）</a:t>
            </a:r>
            <a:endParaRPr lang="en-US" altLang="zh-CN" sz="1600" dirty="0" smtClean="0"/>
          </a:p>
          <a:p>
            <a:r>
              <a:rPr lang="zh-CN" altLang="zh-CN" sz="1600" dirty="0" smtClean="0"/>
              <a:t>复用</a:t>
            </a:r>
            <a:r>
              <a:rPr lang="zh-CN" altLang="en-US" sz="1600" dirty="0" smtClean="0"/>
              <a:t>增益 </a:t>
            </a:r>
            <a:r>
              <a:rPr lang="en-US" altLang="zh-CN" sz="1600" dirty="0" smtClean="0"/>
              <a:t>(</a:t>
            </a:r>
            <a:r>
              <a:rPr lang="zh-CN" altLang="en-US" sz="1600" dirty="0" smtClean="0"/>
              <a:t>狭义</a:t>
            </a:r>
            <a:r>
              <a:rPr lang="en-US" altLang="zh-CN" sz="1600" dirty="0" smtClean="0"/>
              <a:t>MIMO)</a:t>
            </a:r>
            <a:r>
              <a:rPr lang="zh-CN" altLang="en-US" sz="1600" dirty="0" smtClean="0"/>
              <a:t> </a:t>
            </a:r>
            <a:r>
              <a:rPr lang="en-US" altLang="zh-CN" sz="1600" dirty="0" smtClean="0"/>
              <a:t>=&gt;</a:t>
            </a:r>
            <a:r>
              <a:rPr lang="zh-CN" altLang="en-US" sz="1600" dirty="0" smtClean="0"/>
              <a:t> </a:t>
            </a:r>
            <a:r>
              <a:rPr lang="zh-CN" altLang="zh-CN" sz="1600" dirty="0" smtClean="0"/>
              <a:t>提</a:t>
            </a:r>
            <a:r>
              <a:rPr lang="zh-CN" altLang="en-US" sz="1600" dirty="0" smtClean="0"/>
              <a:t>升频谱效率，成倍增加数据速率</a:t>
            </a:r>
            <a:r>
              <a:rPr lang="zh-CN" altLang="zh-CN" sz="1600" dirty="0" smtClean="0"/>
              <a:t> </a:t>
            </a:r>
            <a:endParaRPr lang="zh-CN" altLang="zh-CN" sz="1600" dirty="0" smtClean="0"/>
          </a:p>
          <a:p>
            <a:pPr marL="230188" indent="-230188">
              <a:spcAft>
                <a:spcPts val="600"/>
              </a:spcAft>
              <a:defRPr/>
            </a:pPr>
            <a:r>
              <a:rPr lang="zh-CN" altLang="en-US" sz="1600" dirty="0" smtClean="0"/>
              <a:t>阵列增益 </a:t>
            </a:r>
            <a:r>
              <a:rPr lang="en-US" altLang="zh-CN" sz="1600" dirty="0" smtClean="0"/>
              <a:t>=</a:t>
            </a:r>
            <a:r>
              <a:rPr lang="zh-CN" altLang="zh-CN" sz="1600" dirty="0" smtClean="0"/>
              <a:t>&gt;</a:t>
            </a:r>
            <a:r>
              <a:rPr lang="zh-CN" altLang="en-US" sz="1600" dirty="0" smtClean="0"/>
              <a:t> </a:t>
            </a:r>
            <a:r>
              <a:rPr lang="zh-CN" altLang="zh-CN" sz="1600" dirty="0" smtClean="0"/>
              <a:t>提高信</a:t>
            </a:r>
            <a:r>
              <a:rPr lang="zh-CN" altLang="en-US" sz="1600" dirty="0" smtClean="0"/>
              <a:t>噪比</a:t>
            </a:r>
            <a:r>
              <a:rPr lang="en-US" altLang="zh-CN" sz="1600" dirty="0" smtClean="0"/>
              <a:t>SINR</a:t>
            </a:r>
            <a:r>
              <a:rPr lang="zh-CN" altLang="zh-CN" sz="1600" dirty="0" smtClean="0"/>
              <a:t> </a:t>
            </a:r>
          </a:p>
          <a:p>
            <a:pPr marL="230188" marR="0" lvl="0" indent="-230188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Char char="•"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+mn-lt"/>
              <a:ea typeface="ヒラギノ角ゴ Pro W3" charset="0"/>
              <a:cs typeface="ヒラギノ角ゴ Pro W3" charset="0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0850" y="1905998"/>
            <a:ext cx="2717800" cy="8245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矩形 10"/>
          <p:cNvSpPr/>
          <p:nvPr/>
        </p:nvSpPr>
        <p:spPr>
          <a:xfrm>
            <a:off x="375632" y="2945884"/>
            <a:ext cx="42242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采用的</a:t>
            </a:r>
            <a:r>
              <a:rPr lang="en-US" altLang="zh-CN" dirty="0" err="1" smtClean="0"/>
              <a:t>TMx</a:t>
            </a:r>
            <a:r>
              <a:rPr lang="zh-CN" altLang="en-US" dirty="0" smtClean="0"/>
              <a:t>模式与</a:t>
            </a:r>
            <a:r>
              <a:rPr lang="en-US" altLang="zh-CN" dirty="0" smtClean="0"/>
              <a:t>SINR</a:t>
            </a:r>
            <a:r>
              <a:rPr lang="zh-CN" altLang="en-US" dirty="0" smtClean="0"/>
              <a:t>及移动速度相关</a:t>
            </a:r>
            <a:endParaRPr lang="zh-CN" altLang="en-US" dirty="0"/>
          </a:p>
        </p:txBody>
      </p:sp>
    </p:spTree>
    <p:extLst>
      <p:ext uri="{BB962C8B-B14F-4D97-AF65-F5344CB8AC3E}">
        <p14:creationId xmlns="" xmlns:p14="http://schemas.microsoft.com/office/powerpoint/2010/main" val="1056992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17144" y="1097956"/>
            <a:ext cx="8229600" cy="3609693"/>
          </a:xfrm>
        </p:spPr>
        <p:txBody>
          <a:bodyPr/>
          <a:lstStyle/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hangingPunct="0"/>
            <a:endParaRPr lang="en-GB" altLang="zh-CN" sz="1000" dirty="0"/>
          </a:p>
          <a:p>
            <a:endParaRPr lang="en-US" sz="16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LTE</a:t>
            </a:r>
            <a:r>
              <a:rPr lang="zh-CN" altLang="en-US" dirty="0" smtClean="0"/>
              <a:t>空中接口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/>
              <a:t/>
            </a:r>
            <a:br>
              <a:rPr lang="en-US" altLang="zh-CN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noProof="0" dirty="0">
                <a:solidFill>
                  <a:schemeClr val="bg2"/>
                </a:solidFill>
                <a:cs typeface="Arial" charset="0"/>
              </a:rPr>
              <a:t>&lt;Change information classification in footer&gt;</a:t>
            </a: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CN" dirty="0" smtClean="0"/>
              <a:t>LTE</a:t>
            </a:r>
            <a:r>
              <a:rPr lang="zh-CN" altLang="en-US" dirty="0" smtClean="0"/>
              <a:t>空中接口协议分层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06017" y="857250"/>
            <a:ext cx="3307660" cy="22796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40798" y="857250"/>
            <a:ext cx="3309964" cy="23113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矩形 10"/>
          <p:cNvSpPr/>
          <p:nvPr/>
        </p:nvSpPr>
        <p:spPr>
          <a:xfrm>
            <a:off x="465982" y="1670861"/>
            <a:ext cx="1638300" cy="1327150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90000" bIns="90000" rtlCol="0" anchor="t" anchorCtr="0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zh-CN" altLang="en-US" dirty="0" smtClean="0">
              <a:solidFill>
                <a:schemeClr val="accent4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133850" y="1606550"/>
            <a:ext cx="1085850" cy="1225550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90000" bIns="90000" rtlCol="0" anchor="t" anchorCtr="0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zh-CN" altLang="en-US" dirty="0" smtClean="0">
              <a:solidFill>
                <a:schemeClr val="accent4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07950" y="3314700"/>
            <a:ext cx="4775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 smtClean="0">
                <a:latin typeface="+mn-lt"/>
              </a:rPr>
              <a:t>为什么控制面和用户面都需要空口的</a:t>
            </a:r>
            <a:r>
              <a:rPr lang="en-US" altLang="zh-CN" sz="1200" dirty="0" smtClean="0">
                <a:latin typeface="+mn-lt"/>
              </a:rPr>
              <a:t>4</a:t>
            </a:r>
            <a:r>
              <a:rPr lang="zh-CN" altLang="en-US" sz="1200" dirty="0" smtClean="0">
                <a:latin typeface="+mn-lt"/>
              </a:rPr>
              <a:t>层协议？ 为了解决以下问题</a:t>
            </a:r>
            <a:endParaRPr lang="en-US" altLang="zh-CN" sz="1200" dirty="0" smtClean="0">
              <a:latin typeface="+mn-lt"/>
            </a:endParaRPr>
          </a:p>
          <a:p>
            <a:r>
              <a:rPr lang="en-US" altLang="zh-CN" sz="1200" dirty="0" smtClean="0">
                <a:latin typeface="+mn-lt"/>
              </a:rPr>
              <a:t>-</a:t>
            </a:r>
            <a:r>
              <a:rPr lang="zh-CN" altLang="en-US" sz="1200" dirty="0" smtClean="0">
                <a:latin typeface="+mn-lt"/>
              </a:rPr>
              <a:t>资源有限性，不安全性，</a:t>
            </a:r>
            <a:r>
              <a:rPr lang="zh-CN" altLang="en-US" sz="1200" dirty="0" smtClean="0">
                <a:latin typeface="+mn-lt"/>
              </a:rPr>
              <a:t>不</a:t>
            </a:r>
            <a:r>
              <a:rPr lang="zh-CN" altLang="en-US" sz="1200" dirty="0" smtClean="0">
                <a:latin typeface="+mn-lt"/>
              </a:rPr>
              <a:t>可靠</a:t>
            </a:r>
            <a:r>
              <a:rPr lang="zh-CN" altLang="en-US" sz="1200" dirty="0" smtClean="0">
                <a:latin typeface="+mn-lt"/>
              </a:rPr>
              <a:t>性</a:t>
            </a:r>
            <a:r>
              <a:rPr lang="zh-CN" altLang="en-US" sz="1200" dirty="0" smtClean="0">
                <a:latin typeface="+mn-lt"/>
              </a:rPr>
              <a:t>，资源共享性</a:t>
            </a:r>
          </a:p>
        </p:txBody>
      </p:sp>
      <p:sp>
        <p:nvSpPr>
          <p:cNvPr id="14" name="矩形 13"/>
          <p:cNvSpPr/>
          <p:nvPr/>
        </p:nvSpPr>
        <p:spPr>
          <a:xfrm>
            <a:off x="139700" y="3700324"/>
            <a:ext cx="48133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0" dirty="0" smtClean="0"/>
              <a:t>PDCP</a:t>
            </a:r>
            <a:r>
              <a:rPr lang="zh-CN" altLang="en-US" sz="1000" dirty="0" smtClean="0"/>
              <a:t>：压缩</a:t>
            </a:r>
            <a:r>
              <a:rPr lang="en-US" altLang="zh-CN" sz="1000" dirty="0" smtClean="0"/>
              <a:t>(</a:t>
            </a:r>
            <a:r>
              <a:rPr lang="zh-CN" altLang="en-US" sz="1000" dirty="0" smtClean="0"/>
              <a:t>针对用户数据</a:t>
            </a:r>
            <a:r>
              <a:rPr lang="en-US" altLang="zh-CN" sz="1000" dirty="0" smtClean="0"/>
              <a:t>)</a:t>
            </a:r>
            <a:r>
              <a:rPr lang="zh-CN" altLang="en-US" sz="1000" dirty="0" smtClean="0"/>
              <a:t>，加解密</a:t>
            </a:r>
            <a:r>
              <a:rPr lang="en-US" altLang="zh-CN" sz="1000" dirty="0" smtClean="0"/>
              <a:t>( </a:t>
            </a:r>
            <a:r>
              <a:rPr lang="zh-CN" altLang="en-US" sz="1000" dirty="0" smtClean="0"/>
              <a:t>防止被窃听</a:t>
            </a:r>
            <a:r>
              <a:rPr lang="en-US" altLang="zh-CN" sz="1000" dirty="0" smtClean="0"/>
              <a:t>)</a:t>
            </a:r>
            <a:r>
              <a:rPr lang="zh-CN" altLang="en-US" sz="1000" dirty="0" smtClean="0"/>
              <a:t>，完整性保护</a:t>
            </a:r>
            <a:r>
              <a:rPr lang="en-US" altLang="zh-CN" sz="1000" dirty="0" smtClean="0"/>
              <a:t>(</a:t>
            </a:r>
            <a:r>
              <a:rPr lang="zh-CN" altLang="en-US" sz="1000" dirty="0" smtClean="0"/>
              <a:t>针对控制面信令，  </a:t>
            </a:r>
            <a:endParaRPr lang="en-US" altLang="zh-CN" sz="1000" dirty="0" smtClean="0"/>
          </a:p>
          <a:p>
            <a:r>
              <a:rPr lang="zh-CN" altLang="en-US" sz="1000" dirty="0" smtClean="0"/>
              <a:t> </a:t>
            </a:r>
            <a:r>
              <a:rPr lang="zh-CN" altLang="en-US" sz="1000" dirty="0" smtClean="0"/>
              <a:t>             </a:t>
            </a:r>
            <a:r>
              <a:rPr lang="zh-CN" altLang="en-US" sz="1000" dirty="0" smtClean="0"/>
              <a:t>防止信息</a:t>
            </a:r>
            <a:r>
              <a:rPr lang="zh-CN" altLang="en-US" sz="1000" dirty="0" smtClean="0"/>
              <a:t>被篡改</a:t>
            </a:r>
            <a:r>
              <a:rPr lang="en-US" altLang="zh-CN" sz="1000" dirty="0" smtClean="0"/>
              <a:t>)</a:t>
            </a:r>
            <a:r>
              <a:rPr lang="zh-CN" altLang="en-US" sz="1000" dirty="0" smtClean="0"/>
              <a:t> </a:t>
            </a:r>
            <a:endParaRPr lang="en-US" altLang="zh-CN" sz="1000" dirty="0" smtClean="0"/>
          </a:p>
          <a:p>
            <a:r>
              <a:rPr lang="en-US" altLang="zh-CN" sz="1000" dirty="0" smtClean="0"/>
              <a:t>RLC</a:t>
            </a:r>
            <a:r>
              <a:rPr lang="zh-CN" altLang="en-US" sz="1000" dirty="0" smtClean="0"/>
              <a:t>：  保证可靠传输 </a:t>
            </a:r>
            <a:r>
              <a:rPr lang="en-US" altLang="zh-CN" sz="1000" dirty="0" smtClean="0"/>
              <a:t>(</a:t>
            </a:r>
            <a:r>
              <a:rPr lang="zh-CN" altLang="en-US" sz="1000" dirty="0" smtClean="0"/>
              <a:t>确认模式，非确认模式，透明模式</a:t>
            </a:r>
            <a:r>
              <a:rPr lang="en-US" altLang="zh-CN" sz="1000" dirty="0" smtClean="0"/>
              <a:t>)</a:t>
            </a:r>
            <a:r>
              <a:rPr lang="zh-CN" altLang="en-US" sz="1000" dirty="0" smtClean="0"/>
              <a:t>，分段，级联，重组 </a:t>
            </a:r>
            <a:endParaRPr lang="en-US" altLang="zh-CN" sz="1000" dirty="0" smtClean="0"/>
          </a:p>
          <a:p>
            <a:r>
              <a:rPr lang="en-US" altLang="zh-CN" sz="1000" dirty="0" smtClean="0"/>
              <a:t>MAC</a:t>
            </a:r>
            <a:r>
              <a:rPr lang="zh-CN" altLang="en-US" sz="1000" dirty="0" smtClean="0"/>
              <a:t>： 资源</a:t>
            </a:r>
            <a:r>
              <a:rPr lang="zh-CN" altLang="en-US" sz="1000" dirty="0" smtClean="0"/>
              <a:t>的分配调度</a:t>
            </a:r>
            <a:r>
              <a:rPr lang="en-US" altLang="zh-CN" sz="1000" dirty="0" smtClean="0"/>
              <a:t>(</a:t>
            </a:r>
            <a:r>
              <a:rPr lang="en-US" altLang="zh-CN" sz="1000" dirty="0" smtClean="0"/>
              <a:t>UE</a:t>
            </a:r>
            <a:r>
              <a:rPr lang="zh-CN" altLang="en-US" sz="1000" dirty="0" smtClean="0"/>
              <a:t>的资源调度，传输格式选择，混合自动重传请求</a:t>
            </a:r>
            <a:r>
              <a:rPr lang="en-US" altLang="zh-CN" sz="1000" dirty="0" smtClean="0"/>
              <a:t>HARQ</a:t>
            </a:r>
            <a:r>
              <a:rPr lang="zh-CN" altLang="en-US" sz="1000" dirty="0" smtClean="0"/>
              <a:t>，     </a:t>
            </a:r>
            <a:endParaRPr lang="en-US" altLang="zh-CN" sz="1000" dirty="0" smtClean="0"/>
          </a:p>
          <a:p>
            <a:r>
              <a:rPr lang="zh-CN" altLang="en-US" sz="1000" dirty="0" smtClean="0"/>
              <a:t> </a:t>
            </a:r>
            <a:r>
              <a:rPr lang="zh-CN" altLang="en-US" sz="1000" dirty="0" smtClean="0"/>
              <a:t>            逻辑信道到传输信道的映射</a:t>
            </a:r>
            <a:r>
              <a:rPr lang="en-US" altLang="zh-CN" sz="1000" dirty="0" smtClean="0"/>
              <a:t>)</a:t>
            </a:r>
            <a:endParaRPr lang="en-US" altLang="zh-CN" sz="1000" dirty="0" smtClean="0"/>
          </a:p>
          <a:p>
            <a:r>
              <a:rPr lang="en-US" altLang="zh-CN" sz="1000" dirty="0" smtClean="0"/>
              <a:t>PHY</a:t>
            </a:r>
            <a:r>
              <a:rPr lang="zh-CN" altLang="en-US" sz="1000" dirty="0" smtClean="0"/>
              <a:t>：  时</a:t>
            </a:r>
            <a:r>
              <a:rPr lang="zh-CN" altLang="en-US" sz="1000" dirty="0" smtClean="0"/>
              <a:t>频资源</a:t>
            </a:r>
            <a:endParaRPr lang="en-US" altLang="zh-CN" sz="1000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214280" y="3244849"/>
            <a:ext cx="2283483" cy="166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1056992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17144" y="1097956"/>
            <a:ext cx="8229600" cy="3609693"/>
          </a:xfrm>
        </p:spPr>
        <p:txBody>
          <a:bodyPr/>
          <a:lstStyle/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hangingPunct="0"/>
            <a:endParaRPr lang="en-GB" altLang="zh-CN" sz="1000" dirty="0"/>
          </a:p>
          <a:p>
            <a:endParaRPr lang="en-US" sz="16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LTE</a:t>
            </a:r>
            <a:r>
              <a:rPr lang="zh-CN" altLang="en-US" dirty="0" smtClean="0"/>
              <a:t>空中接口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/>
              <a:t/>
            </a:r>
            <a:br>
              <a:rPr lang="en-US" altLang="zh-CN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noProof="0" dirty="0">
                <a:solidFill>
                  <a:schemeClr val="bg2"/>
                </a:solidFill>
                <a:cs typeface="Arial" charset="0"/>
              </a:rPr>
              <a:t>&lt;Change information classification in footer&gt;</a:t>
            </a: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CN" dirty="0" smtClean="0"/>
              <a:t>RRC</a:t>
            </a:r>
            <a:r>
              <a:rPr lang="zh-CN" altLang="en-US" dirty="0" smtClean="0"/>
              <a:t>功能和状态                                                         </a:t>
            </a:r>
            <a:r>
              <a:rPr lang="en-US" altLang="zh-CN" dirty="0" smtClean="0"/>
              <a:t>RRC</a:t>
            </a:r>
            <a:r>
              <a:rPr lang="zh-CN" altLang="en-US" dirty="0" smtClean="0"/>
              <a:t>无线信令承载</a:t>
            </a:r>
            <a:endParaRPr lang="zh-CN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232150" y="896036"/>
            <a:ext cx="1892300" cy="1529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27039" y="879475"/>
            <a:ext cx="2709862" cy="1520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67301" y="2959100"/>
            <a:ext cx="1131299" cy="996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587241" y="3427485"/>
            <a:ext cx="1001972" cy="5047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2915658" y="3445135"/>
            <a:ext cx="1084842" cy="4934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6" name="直接箭头连接符 15"/>
          <p:cNvCxnSpPr/>
          <p:nvPr/>
        </p:nvCxnSpPr>
        <p:spPr>
          <a:xfrm>
            <a:off x="2564921" y="3519228"/>
            <a:ext cx="330679" cy="5022"/>
          </a:xfrm>
          <a:prstGeom prst="straightConnector1">
            <a:avLst/>
          </a:prstGeom>
          <a:ln w="19050" cmpd="sng">
            <a:solidFill>
              <a:schemeClr val="accent3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/>
          <p:nvPr/>
        </p:nvCxnSpPr>
        <p:spPr>
          <a:xfrm rot="10800000" flipV="1">
            <a:off x="2578101" y="3824028"/>
            <a:ext cx="323237" cy="5022"/>
          </a:xfrm>
          <a:prstGeom prst="straightConnector1">
            <a:avLst/>
          </a:prstGeom>
          <a:ln w="19050" cmpd="sng">
            <a:solidFill>
              <a:schemeClr val="accent3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2410576" y="3277192"/>
            <a:ext cx="96573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 smtClean="0">
                <a:latin typeface="+mn-lt"/>
              </a:rPr>
              <a:t>RRC</a:t>
            </a:r>
            <a:r>
              <a:rPr lang="zh-CN" altLang="en-US" sz="800" dirty="0" smtClean="0">
                <a:latin typeface="+mn-lt"/>
              </a:rPr>
              <a:t>连接建立</a:t>
            </a:r>
            <a:endParaRPr lang="zh-CN" altLang="en-US" sz="800" dirty="0" smtClean="0">
              <a:latin typeface="+mn-lt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416250" y="3899222"/>
            <a:ext cx="81333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 smtClean="0">
                <a:latin typeface="+mn-lt"/>
              </a:rPr>
              <a:t>RRC</a:t>
            </a:r>
            <a:r>
              <a:rPr lang="zh-CN" altLang="en-US" sz="800" dirty="0" smtClean="0">
                <a:latin typeface="+mn-lt"/>
              </a:rPr>
              <a:t>连接释放</a:t>
            </a:r>
            <a:endParaRPr lang="zh-CN" altLang="en-US" sz="800" dirty="0" smtClean="0">
              <a:latin typeface="+mn-lt"/>
            </a:endParaRPr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4030514" y="3136265"/>
            <a:ext cx="1122510" cy="845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4" name="TextBox 23"/>
          <p:cNvSpPr txBox="1"/>
          <p:nvPr/>
        </p:nvSpPr>
        <p:spPr>
          <a:xfrm>
            <a:off x="5560968" y="809422"/>
            <a:ext cx="35830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" dirty="0" smtClean="0">
                <a:latin typeface="+mn-lt"/>
              </a:rPr>
              <a:t>所谓承载</a:t>
            </a:r>
            <a:r>
              <a:rPr lang="en-US" altLang="zh-CN" sz="800" dirty="0" err="1" smtClean="0">
                <a:latin typeface="+mn-lt"/>
              </a:rPr>
              <a:t>Raido</a:t>
            </a:r>
            <a:r>
              <a:rPr lang="zh-CN" altLang="en-US" sz="800" dirty="0" smtClean="0">
                <a:latin typeface="+mn-lt"/>
              </a:rPr>
              <a:t> </a:t>
            </a:r>
            <a:r>
              <a:rPr lang="en-US" altLang="zh-CN" sz="800" dirty="0" smtClean="0">
                <a:latin typeface="+mn-lt"/>
              </a:rPr>
              <a:t>Bearer:</a:t>
            </a:r>
          </a:p>
          <a:p>
            <a:r>
              <a:rPr lang="zh-CN" altLang="en-US" sz="800" dirty="0" smtClean="0">
                <a:latin typeface="+mn-lt"/>
              </a:rPr>
              <a:t>指的是底层</a:t>
            </a:r>
            <a:r>
              <a:rPr lang="zh-CN" altLang="en-US" sz="800" dirty="0" smtClean="0">
                <a:latin typeface="+mn-lt"/>
              </a:rPr>
              <a:t>对</a:t>
            </a:r>
            <a:r>
              <a:rPr lang="zh-CN" altLang="en-US" sz="800" dirty="0" smtClean="0">
                <a:latin typeface="+mn-lt"/>
              </a:rPr>
              <a:t>高层提供的服务，即</a:t>
            </a:r>
            <a:r>
              <a:rPr lang="en-US" altLang="zh-CN" sz="800" dirty="0" smtClean="0">
                <a:latin typeface="+mn-lt"/>
              </a:rPr>
              <a:t>PDCP/RLC/MAC/PHY</a:t>
            </a:r>
            <a:r>
              <a:rPr lang="zh-CN" altLang="en-US" sz="800" dirty="0" smtClean="0">
                <a:latin typeface="+mn-lt"/>
              </a:rPr>
              <a:t>对</a:t>
            </a:r>
            <a:r>
              <a:rPr lang="en-US" altLang="zh-CN" sz="800" dirty="0" smtClean="0">
                <a:latin typeface="+mn-lt"/>
              </a:rPr>
              <a:t>RRC</a:t>
            </a:r>
            <a:r>
              <a:rPr lang="zh-CN" altLang="en-US" sz="800" dirty="0" smtClean="0">
                <a:latin typeface="+mn-lt"/>
              </a:rPr>
              <a:t>提供的服务</a:t>
            </a:r>
            <a:endParaRPr lang="zh-CN" altLang="en-US" sz="800" dirty="0" smtClean="0">
              <a:latin typeface="+mn-lt"/>
            </a:endParaRPr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5674468" y="2851744"/>
            <a:ext cx="2211421" cy="16862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5676211" y="1134893"/>
            <a:ext cx="1788145" cy="16624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7" name="矩形标注 26"/>
          <p:cNvSpPr/>
          <p:nvPr/>
        </p:nvSpPr>
        <p:spPr>
          <a:xfrm>
            <a:off x="7879404" y="1536970"/>
            <a:ext cx="914400" cy="612648"/>
          </a:xfrm>
          <a:prstGeom prst="wedgeRectCallout">
            <a:avLst>
              <a:gd name="adj1" fmla="val -153457"/>
              <a:gd name="adj2" fmla="val -76168"/>
            </a:avLst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90000" bIns="90000" rtlCol="0" anchor="t" anchorCtr="0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zh-CN" altLang="en-US" dirty="0" smtClean="0">
              <a:solidFill>
                <a:schemeClr val="accent4"/>
              </a:solidFill>
            </a:endParaRPr>
          </a:p>
        </p:txBody>
      </p:sp>
      <p:sp>
        <p:nvSpPr>
          <p:cNvPr id="28" name="圆角矩形标注 27"/>
          <p:cNvSpPr/>
          <p:nvPr/>
        </p:nvSpPr>
        <p:spPr>
          <a:xfrm>
            <a:off x="8022077" y="1575881"/>
            <a:ext cx="914400" cy="382621"/>
          </a:xfrm>
          <a:prstGeom prst="wedgeRoundRectCallout">
            <a:avLst>
              <a:gd name="adj1" fmla="val -191755"/>
              <a:gd name="adj2" fmla="val -94812"/>
              <a:gd name="adj3" fmla="val 16667"/>
            </a:avLst>
          </a:prstGeom>
          <a:noFill/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90000" bIns="90000" rtlCol="0" anchor="t" anchorCtr="0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800" b="1" dirty="0" smtClean="0">
                <a:solidFill>
                  <a:schemeClr val="accent4"/>
                </a:solidFill>
              </a:rPr>
              <a:t>提供不同的服务质量和级别</a:t>
            </a:r>
            <a:endParaRPr lang="zh-CN" altLang="en-US" sz="800" b="1" dirty="0" smtClean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056992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17144" y="1097956"/>
            <a:ext cx="8229600" cy="3609693"/>
          </a:xfrm>
        </p:spPr>
        <p:txBody>
          <a:bodyPr/>
          <a:lstStyle/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hangingPunct="0"/>
            <a:endParaRPr lang="en-GB" altLang="zh-CN" sz="1000" dirty="0"/>
          </a:p>
          <a:p>
            <a:endParaRPr lang="en-US" sz="16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LTE</a:t>
            </a:r>
            <a:r>
              <a:rPr lang="zh-CN" altLang="en-US" dirty="0" smtClean="0"/>
              <a:t>空中接口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/>
              <a:t/>
            </a:r>
            <a:br>
              <a:rPr lang="en-US" altLang="zh-CN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noProof="0" dirty="0">
                <a:solidFill>
                  <a:schemeClr val="bg2"/>
                </a:solidFill>
                <a:cs typeface="Arial" charset="0"/>
              </a:rPr>
              <a:t>&lt;Change information classification in footer&gt;</a:t>
            </a: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CN" dirty="0" smtClean="0"/>
              <a:t>MAC</a:t>
            </a:r>
            <a:endParaRPr lang="zh-CN" altLang="en-US" dirty="0"/>
          </a:p>
        </p:txBody>
      </p:sp>
      <p:sp>
        <p:nvSpPr>
          <p:cNvPr id="27" name="矩形标注 26"/>
          <p:cNvSpPr/>
          <p:nvPr/>
        </p:nvSpPr>
        <p:spPr>
          <a:xfrm>
            <a:off x="7879404" y="1536970"/>
            <a:ext cx="914400" cy="612648"/>
          </a:xfrm>
          <a:prstGeom prst="wedgeRectCallout">
            <a:avLst>
              <a:gd name="adj1" fmla="val -153457"/>
              <a:gd name="adj2" fmla="val -76168"/>
            </a:avLst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90000" bIns="90000" rtlCol="0" anchor="t" anchorCtr="0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zh-CN" altLang="en-US" dirty="0" smtClean="0">
              <a:solidFill>
                <a:schemeClr val="accent4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7615" y="920750"/>
            <a:ext cx="1202748" cy="15017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187178" y="736600"/>
            <a:ext cx="2518172" cy="1790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171701" y="2678928"/>
            <a:ext cx="2826735" cy="1664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9" name="TextBox 28"/>
          <p:cNvSpPr txBox="1"/>
          <p:nvPr/>
        </p:nvSpPr>
        <p:spPr>
          <a:xfrm>
            <a:off x="5740400" y="2444750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latin typeface="+mn-lt"/>
              </a:rPr>
              <a:t>映射关系图</a:t>
            </a:r>
            <a:r>
              <a:rPr lang="en-US" altLang="zh-CN" dirty="0" smtClean="0">
                <a:latin typeface="+mn-lt"/>
              </a:rPr>
              <a:t>TBD</a:t>
            </a:r>
            <a:endParaRPr lang="zh-CN" altLang="en-US" dirty="0" err="1" smtClean="0">
              <a:latin typeface="+mn-lt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133600" y="2260600"/>
            <a:ext cx="59503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" dirty="0" smtClean="0">
                <a:latin typeface="+mn-lt"/>
              </a:rPr>
              <a:t>逻辑信道</a:t>
            </a:r>
            <a:endParaRPr lang="zh-CN" altLang="en-US" sz="800" dirty="0" smtClean="0">
              <a:latin typeface="+mn-lt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184400" y="4114800"/>
            <a:ext cx="59503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" dirty="0" smtClean="0">
                <a:latin typeface="+mn-lt"/>
              </a:rPr>
              <a:t>传输</a:t>
            </a:r>
            <a:r>
              <a:rPr lang="zh-CN" altLang="en-US" sz="800" dirty="0" smtClean="0">
                <a:latin typeface="+mn-lt"/>
              </a:rPr>
              <a:t>信道</a:t>
            </a:r>
            <a:endParaRPr lang="zh-CN" altLang="en-US" sz="800" dirty="0" smtClean="0">
              <a:latin typeface="+mn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056992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17144" y="1097956"/>
            <a:ext cx="8229600" cy="3609693"/>
          </a:xfrm>
        </p:spPr>
        <p:txBody>
          <a:bodyPr/>
          <a:lstStyle/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hangingPunct="0"/>
            <a:endParaRPr lang="en-GB" altLang="zh-CN" sz="1000" dirty="0"/>
          </a:p>
          <a:p>
            <a:endParaRPr lang="en-US" sz="16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LTE</a:t>
            </a:r>
            <a:r>
              <a:rPr lang="zh-CN" altLang="en-US" dirty="0" smtClean="0"/>
              <a:t>空中接口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/>
              <a:t/>
            </a:r>
            <a:br>
              <a:rPr lang="en-US" altLang="zh-CN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noProof="0" dirty="0">
                <a:solidFill>
                  <a:schemeClr val="bg2"/>
                </a:solidFill>
                <a:cs typeface="Arial" charset="0"/>
              </a:rPr>
              <a:t>&lt;Change information classification in footer&gt;</a:t>
            </a: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CN" dirty="0" smtClean="0"/>
              <a:t>PHY</a:t>
            </a:r>
            <a:endParaRPr lang="zh-CN" altLang="en-US" dirty="0"/>
          </a:p>
        </p:txBody>
      </p:sp>
      <p:sp>
        <p:nvSpPr>
          <p:cNvPr id="27" name="矩形标注 26"/>
          <p:cNvSpPr/>
          <p:nvPr/>
        </p:nvSpPr>
        <p:spPr>
          <a:xfrm>
            <a:off x="7879404" y="1536970"/>
            <a:ext cx="914400" cy="612648"/>
          </a:xfrm>
          <a:prstGeom prst="wedgeRectCallout">
            <a:avLst>
              <a:gd name="adj1" fmla="val -153457"/>
              <a:gd name="adj2" fmla="val -76168"/>
            </a:avLst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90000" bIns="90000" rtlCol="0" anchor="t" anchorCtr="0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zh-CN" altLang="en-US" dirty="0" smtClean="0">
              <a:solidFill>
                <a:schemeClr val="accent4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87350" y="939800"/>
            <a:ext cx="59503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" dirty="0" smtClean="0">
                <a:latin typeface="+mn-lt"/>
              </a:rPr>
              <a:t>主要作用</a:t>
            </a:r>
            <a:endParaRPr lang="zh-CN" altLang="en-US" sz="800" dirty="0" smtClean="0">
              <a:latin typeface="+mn-lt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632200" y="927100"/>
            <a:ext cx="90281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" dirty="0" smtClean="0">
                <a:latin typeface="+mn-lt"/>
              </a:rPr>
              <a:t>物理层处理</a:t>
            </a:r>
            <a:r>
              <a:rPr lang="zh-CN" altLang="en-US" sz="800" dirty="0" smtClean="0">
                <a:latin typeface="+mn-lt"/>
              </a:rPr>
              <a:t>过程</a:t>
            </a:r>
            <a:endParaRPr lang="en-US" altLang="zh-CN" sz="800" dirty="0" smtClean="0">
              <a:latin typeface="+mn-lt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7349" y="1148105"/>
            <a:ext cx="1876425" cy="14839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0" name="TextBox 19"/>
          <p:cNvSpPr txBox="1"/>
          <p:nvPr/>
        </p:nvSpPr>
        <p:spPr>
          <a:xfrm>
            <a:off x="3632200" y="1619250"/>
            <a:ext cx="377539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" dirty="0" smtClean="0">
                <a:latin typeface="+mn-lt"/>
              </a:rPr>
              <a:t>信道编码：为了纠正信号在传输过程中可能存在的错误，会添加冗余和保护比特</a:t>
            </a:r>
            <a:endParaRPr lang="en-US" altLang="zh-CN" sz="800" dirty="0" smtClean="0">
              <a:latin typeface="+mn-lt"/>
            </a:endParaRPr>
          </a:p>
        </p:txBody>
      </p:sp>
      <p:pic>
        <p:nvPicPr>
          <p:cNvPr id="3080" name="Picture 8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705960" y="1981200"/>
            <a:ext cx="2559903" cy="1246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2" name="TextBox 21"/>
          <p:cNvSpPr txBox="1"/>
          <p:nvPr/>
        </p:nvSpPr>
        <p:spPr>
          <a:xfrm>
            <a:off x="3625850" y="1828800"/>
            <a:ext cx="14157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" dirty="0" smtClean="0">
                <a:latin typeface="+mn-lt"/>
              </a:rPr>
              <a:t>速率匹配：比特选择和打孔</a:t>
            </a:r>
            <a:endParaRPr lang="en-US" altLang="zh-CN" sz="800" dirty="0" smtClean="0">
              <a:latin typeface="+mn-lt"/>
            </a:endParaRPr>
          </a:p>
        </p:txBody>
      </p:sp>
      <p:pic>
        <p:nvPicPr>
          <p:cNvPr id="3081" name="Picture 9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716232" y="3575050"/>
            <a:ext cx="3216381" cy="604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82" name="Picture 10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714750" y="4220842"/>
            <a:ext cx="3211513" cy="5813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6" name="TextBox 25"/>
          <p:cNvSpPr txBox="1"/>
          <p:nvPr/>
        </p:nvSpPr>
        <p:spPr>
          <a:xfrm>
            <a:off x="3721100" y="1168400"/>
            <a:ext cx="996950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800" dirty="0" smtClean="0">
                <a:latin typeface="+mn-lt"/>
              </a:rPr>
              <a:t>每个</a:t>
            </a:r>
            <a:r>
              <a:rPr lang="en-US" altLang="zh-CN" sz="800" dirty="0" smtClean="0">
                <a:latin typeface="+mn-lt"/>
              </a:rPr>
              <a:t>TTI</a:t>
            </a:r>
            <a:r>
              <a:rPr lang="zh-CN" altLang="en-US" sz="800" dirty="0" smtClean="0">
                <a:latin typeface="+mn-lt"/>
              </a:rPr>
              <a:t>从</a:t>
            </a:r>
            <a:r>
              <a:rPr lang="en-US" altLang="zh-CN" sz="800" dirty="0" smtClean="0">
                <a:latin typeface="+mn-lt"/>
              </a:rPr>
              <a:t>MAC</a:t>
            </a:r>
            <a:r>
              <a:rPr lang="zh-CN" altLang="en-US" sz="800" dirty="0" smtClean="0">
                <a:latin typeface="+mn-lt"/>
              </a:rPr>
              <a:t>传过来一个或两个传输块</a:t>
            </a:r>
            <a:endParaRPr lang="zh-CN" altLang="en-US" sz="800" dirty="0" smtClean="0">
              <a:latin typeface="+mn-lt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889500" y="1168400"/>
            <a:ext cx="247650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800" dirty="0" smtClean="0">
                <a:latin typeface="+mn-lt"/>
              </a:rPr>
              <a:t>C</a:t>
            </a:r>
          </a:p>
          <a:p>
            <a:r>
              <a:rPr lang="en-US" altLang="zh-CN" sz="800" dirty="0" smtClean="0">
                <a:latin typeface="+mn-lt"/>
              </a:rPr>
              <a:t>R</a:t>
            </a:r>
          </a:p>
          <a:p>
            <a:r>
              <a:rPr lang="en-US" altLang="zh-CN" sz="800" dirty="0" smtClean="0">
                <a:latin typeface="+mn-lt"/>
              </a:rPr>
              <a:t>C</a:t>
            </a:r>
            <a:endParaRPr lang="zh-CN" altLang="en-US" sz="800" dirty="0" smtClean="0">
              <a:latin typeface="+mn-lt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283200" y="1174750"/>
            <a:ext cx="247650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800" dirty="0" smtClean="0">
                <a:latin typeface="+mn-lt"/>
              </a:rPr>
              <a:t>分</a:t>
            </a:r>
            <a:endParaRPr lang="en-US" altLang="zh-CN" sz="800" dirty="0" smtClean="0">
              <a:latin typeface="+mn-lt"/>
            </a:endParaRPr>
          </a:p>
          <a:p>
            <a:r>
              <a:rPr lang="zh-CN" altLang="en-US" sz="800" dirty="0" smtClean="0">
                <a:latin typeface="+mn-lt"/>
              </a:rPr>
              <a:t>段</a:t>
            </a:r>
            <a:endParaRPr lang="en-US" altLang="zh-CN" sz="800" dirty="0" smtClean="0">
              <a:latin typeface="+mn-lt"/>
            </a:endParaRPr>
          </a:p>
          <a:p>
            <a:endParaRPr lang="zh-CN" altLang="en-US" sz="800" dirty="0" smtClean="0">
              <a:latin typeface="+mn-lt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702300" y="1174751"/>
            <a:ext cx="419100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800" dirty="0" smtClean="0">
                <a:latin typeface="+mn-lt"/>
              </a:rPr>
              <a:t>信道</a:t>
            </a:r>
            <a:endParaRPr lang="en-US" altLang="zh-CN" sz="800" dirty="0" smtClean="0">
              <a:latin typeface="+mn-lt"/>
            </a:endParaRPr>
          </a:p>
          <a:p>
            <a:r>
              <a:rPr lang="zh-CN" altLang="en-US" sz="800" dirty="0" smtClean="0">
                <a:latin typeface="+mn-lt"/>
              </a:rPr>
              <a:t>编码</a:t>
            </a:r>
            <a:endParaRPr lang="en-US" altLang="zh-CN" sz="800" dirty="0" smtClean="0">
              <a:latin typeface="+mn-lt"/>
            </a:endParaRPr>
          </a:p>
          <a:p>
            <a:endParaRPr lang="zh-CN" altLang="en-US" sz="800" dirty="0" smtClean="0">
              <a:latin typeface="+mn-lt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248400" y="1181101"/>
            <a:ext cx="419100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800" dirty="0" smtClean="0">
                <a:latin typeface="+mn-lt"/>
              </a:rPr>
              <a:t>速率</a:t>
            </a:r>
            <a:endParaRPr lang="en-US" altLang="zh-CN" sz="800" dirty="0" smtClean="0">
              <a:latin typeface="+mn-lt"/>
            </a:endParaRPr>
          </a:p>
          <a:p>
            <a:r>
              <a:rPr lang="zh-CN" altLang="en-US" sz="800" dirty="0" smtClean="0">
                <a:latin typeface="+mn-lt"/>
              </a:rPr>
              <a:t>匹配</a:t>
            </a:r>
            <a:endParaRPr lang="en-US" altLang="zh-CN" sz="800" dirty="0" smtClean="0">
              <a:latin typeface="+mn-lt"/>
            </a:endParaRPr>
          </a:p>
          <a:p>
            <a:endParaRPr lang="zh-CN" altLang="en-US" sz="800" dirty="0" smtClean="0">
              <a:latin typeface="+mn-lt"/>
            </a:endParaRPr>
          </a:p>
        </p:txBody>
      </p:sp>
      <p:cxnSp>
        <p:nvCxnSpPr>
          <p:cNvPr id="37" name="直接箭头连接符 36"/>
          <p:cNvCxnSpPr>
            <a:stCxn id="26" idx="3"/>
            <a:endCxn id="28" idx="1"/>
          </p:cNvCxnSpPr>
          <p:nvPr/>
        </p:nvCxnSpPr>
        <p:spPr>
          <a:xfrm>
            <a:off x="4718050" y="1399233"/>
            <a:ext cx="171450" cy="1588"/>
          </a:xfrm>
          <a:prstGeom prst="straightConnector1">
            <a:avLst/>
          </a:prstGeom>
          <a:ln w="19050" cmpd="sng">
            <a:solidFill>
              <a:schemeClr val="accent3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直接箭头连接符 40"/>
          <p:cNvCxnSpPr/>
          <p:nvPr/>
        </p:nvCxnSpPr>
        <p:spPr>
          <a:xfrm>
            <a:off x="5130800" y="1405583"/>
            <a:ext cx="171450" cy="1588"/>
          </a:xfrm>
          <a:prstGeom prst="straightConnector1">
            <a:avLst/>
          </a:prstGeom>
          <a:ln w="19050" cmpd="sng">
            <a:solidFill>
              <a:schemeClr val="accent3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直接箭头连接符 41"/>
          <p:cNvCxnSpPr/>
          <p:nvPr/>
        </p:nvCxnSpPr>
        <p:spPr>
          <a:xfrm>
            <a:off x="5524500" y="1411933"/>
            <a:ext cx="171450" cy="1588"/>
          </a:xfrm>
          <a:prstGeom prst="straightConnector1">
            <a:avLst/>
          </a:prstGeom>
          <a:ln w="19050" cmpd="sng">
            <a:solidFill>
              <a:schemeClr val="accent3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直接箭头连接符 42"/>
          <p:cNvCxnSpPr/>
          <p:nvPr/>
        </p:nvCxnSpPr>
        <p:spPr>
          <a:xfrm>
            <a:off x="6096000" y="1411933"/>
            <a:ext cx="171450" cy="1588"/>
          </a:xfrm>
          <a:prstGeom prst="straightConnector1">
            <a:avLst/>
          </a:prstGeom>
          <a:ln w="19050" cmpd="sng">
            <a:solidFill>
              <a:schemeClr val="accent3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6819900" y="1174750"/>
            <a:ext cx="247650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800" dirty="0" smtClean="0">
                <a:latin typeface="+mn-lt"/>
              </a:rPr>
              <a:t>加扰</a:t>
            </a:r>
            <a:endParaRPr lang="en-US" altLang="zh-CN" sz="800" dirty="0" smtClean="0">
              <a:latin typeface="+mn-lt"/>
            </a:endParaRPr>
          </a:p>
          <a:p>
            <a:endParaRPr lang="zh-CN" altLang="en-US" sz="800" dirty="0" smtClean="0">
              <a:latin typeface="+mn-lt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7207250" y="1168400"/>
            <a:ext cx="400050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800" dirty="0" smtClean="0">
                <a:latin typeface="+mn-lt"/>
              </a:rPr>
              <a:t>调制映射</a:t>
            </a:r>
            <a:endParaRPr lang="en-US" altLang="zh-CN" sz="800" dirty="0" smtClean="0">
              <a:latin typeface="+mn-lt"/>
            </a:endParaRPr>
          </a:p>
          <a:p>
            <a:endParaRPr lang="zh-CN" altLang="en-US" sz="800" dirty="0" smtClean="0">
              <a:latin typeface="+mn-lt"/>
            </a:endParaRPr>
          </a:p>
        </p:txBody>
      </p:sp>
      <p:cxnSp>
        <p:nvCxnSpPr>
          <p:cNvPr id="46" name="直接箭头连接符 45"/>
          <p:cNvCxnSpPr/>
          <p:nvPr/>
        </p:nvCxnSpPr>
        <p:spPr>
          <a:xfrm>
            <a:off x="6654800" y="1405583"/>
            <a:ext cx="171450" cy="1588"/>
          </a:xfrm>
          <a:prstGeom prst="straightConnector1">
            <a:avLst/>
          </a:prstGeom>
          <a:ln w="19050" cmpd="sng">
            <a:solidFill>
              <a:schemeClr val="accent3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直接箭头连接符 46"/>
          <p:cNvCxnSpPr/>
          <p:nvPr/>
        </p:nvCxnSpPr>
        <p:spPr>
          <a:xfrm>
            <a:off x="7048500" y="1411933"/>
            <a:ext cx="171450" cy="1588"/>
          </a:xfrm>
          <a:prstGeom prst="straightConnector1">
            <a:avLst/>
          </a:prstGeom>
          <a:ln w="19050" cmpd="sng">
            <a:solidFill>
              <a:schemeClr val="accent3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7708900" y="1098551"/>
            <a:ext cx="400050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800" dirty="0" smtClean="0">
                <a:latin typeface="+mn-lt"/>
              </a:rPr>
              <a:t>天线端口映射</a:t>
            </a:r>
            <a:endParaRPr lang="en-US" altLang="zh-CN" sz="800" dirty="0" smtClean="0">
              <a:latin typeface="+mn-lt"/>
            </a:endParaRPr>
          </a:p>
          <a:p>
            <a:endParaRPr lang="zh-CN" altLang="en-US" sz="800" dirty="0" smtClean="0">
              <a:latin typeface="+mn-lt"/>
            </a:endParaRPr>
          </a:p>
        </p:txBody>
      </p:sp>
      <p:cxnSp>
        <p:nvCxnSpPr>
          <p:cNvPr id="49" name="直接箭头连接符 48"/>
          <p:cNvCxnSpPr/>
          <p:nvPr/>
        </p:nvCxnSpPr>
        <p:spPr>
          <a:xfrm>
            <a:off x="7588250" y="1405583"/>
            <a:ext cx="171450" cy="1588"/>
          </a:xfrm>
          <a:prstGeom prst="straightConnector1">
            <a:avLst/>
          </a:prstGeom>
          <a:ln w="19050" cmpd="sng">
            <a:solidFill>
              <a:schemeClr val="accent3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8229600" y="1168401"/>
            <a:ext cx="527050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800" dirty="0" smtClean="0">
                <a:latin typeface="+mn-lt"/>
              </a:rPr>
              <a:t>生成</a:t>
            </a:r>
            <a:r>
              <a:rPr lang="en-US" altLang="zh-CN" sz="800" dirty="0" smtClean="0">
                <a:latin typeface="+mn-lt"/>
              </a:rPr>
              <a:t>OFDM</a:t>
            </a:r>
            <a:r>
              <a:rPr lang="zh-CN" altLang="en-US" sz="800" dirty="0" smtClean="0">
                <a:latin typeface="+mn-lt"/>
              </a:rPr>
              <a:t>信号</a:t>
            </a:r>
            <a:endParaRPr lang="zh-CN" altLang="en-US" sz="800" dirty="0" smtClean="0">
              <a:latin typeface="+mn-lt"/>
            </a:endParaRPr>
          </a:p>
        </p:txBody>
      </p:sp>
      <p:cxnSp>
        <p:nvCxnSpPr>
          <p:cNvPr id="51" name="直接箭头连接符 50"/>
          <p:cNvCxnSpPr/>
          <p:nvPr/>
        </p:nvCxnSpPr>
        <p:spPr>
          <a:xfrm>
            <a:off x="8089900" y="1418283"/>
            <a:ext cx="171450" cy="1588"/>
          </a:xfrm>
          <a:prstGeom prst="straightConnector1">
            <a:avLst/>
          </a:prstGeom>
          <a:ln w="19050" cmpd="sng">
            <a:solidFill>
              <a:schemeClr val="accent3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1056992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1600" dirty="0" smtClean="0"/>
              <a:t>LTE</a:t>
            </a:r>
            <a:r>
              <a:rPr lang="zh-CN" altLang="en-US" sz="1600" dirty="0" smtClean="0"/>
              <a:t>总体概述</a:t>
            </a:r>
            <a:endParaRPr lang="en-US" altLang="zh-CN" sz="1600" dirty="0"/>
          </a:p>
          <a:p>
            <a:r>
              <a:rPr lang="en-US" altLang="zh-CN" sz="1600" dirty="0" smtClean="0"/>
              <a:t>LTE</a:t>
            </a:r>
            <a:r>
              <a:rPr lang="zh-CN" altLang="en-US" sz="1600" dirty="0" smtClean="0"/>
              <a:t>核心网组成</a:t>
            </a:r>
            <a:endParaRPr lang="en-US" altLang="zh-CN" sz="1600" dirty="0"/>
          </a:p>
          <a:p>
            <a:r>
              <a:rPr lang="en-US" altLang="zh-CN" sz="1600" dirty="0"/>
              <a:t>LTE</a:t>
            </a:r>
            <a:r>
              <a:rPr lang="zh-CN" altLang="en-US" sz="1600" dirty="0"/>
              <a:t>无线</a:t>
            </a:r>
            <a:r>
              <a:rPr lang="zh-CN" altLang="en-US" sz="1600" dirty="0" smtClean="0"/>
              <a:t>网组成</a:t>
            </a:r>
            <a:endParaRPr lang="en-US" altLang="zh-CN" sz="1600" dirty="0" smtClean="0"/>
          </a:p>
          <a:p>
            <a:r>
              <a:rPr lang="en-US" altLang="zh-CN" sz="1600" dirty="0" smtClean="0"/>
              <a:t>LTE</a:t>
            </a:r>
            <a:r>
              <a:rPr lang="zh-CN" altLang="en-US" sz="1600" dirty="0" smtClean="0"/>
              <a:t>空中</a:t>
            </a:r>
            <a:r>
              <a:rPr lang="zh-CN" altLang="en-US" sz="1600" dirty="0" smtClean="0"/>
              <a:t>接口</a:t>
            </a:r>
            <a:endParaRPr lang="en-US" altLang="zh-CN" sz="1600" dirty="0" smtClean="0"/>
          </a:p>
          <a:p>
            <a:r>
              <a:rPr lang="en-US" altLang="zh-CN" sz="1600" dirty="0" smtClean="0"/>
              <a:t>LTE</a:t>
            </a:r>
            <a:r>
              <a:rPr lang="zh-CN" altLang="en-US" sz="1600" dirty="0" smtClean="0"/>
              <a:t>关键技术之</a:t>
            </a:r>
            <a:r>
              <a:rPr lang="en-US" altLang="zh-CN" sz="1600" dirty="0" smtClean="0"/>
              <a:t>:OFDM</a:t>
            </a:r>
            <a:r>
              <a:rPr lang="zh-CN" altLang="en-US" sz="1600" dirty="0" smtClean="0"/>
              <a:t>技术</a:t>
            </a:r>
            <a:endParaRPr lang="en-US" altLang="zh-CN" sz="1600" dirty="0" smtClean="0"/>
          </a:p>
          <a:p>
            <a:r>
              <a:rPr lang="en-US" altLang="zh-CN" sz="1600" dirty="0" smtClean="0"/>
              <a:t>LTE</a:t>
            </a:r>
            <a:r>
              <a:rPr lang="zh-CN" altLang="en-US" sz="1600" dirty="0" smtClean="0"/>
              <a:t>关键技术之</a:t>
            </a:r>
            <a:r>
              <a:rPr lang="en-US" altLang="zh-CN" sz="1600" dirty="0" smtClean="0"/>
              <a:t>:AMC</a:t>
            </a:r>
            <a:r>
              <a:rPr lang="zh-CN" altLang="en-US" sz="1600" dirty="0" smtClean="0"/>
              <a:t>技术</a:t>
            </a:r>
            <a:endParaRPr lang="en-US" altLang="zh-CN" sz="1600" dirty="0" smtClean="0"/>
          </a:p>
          <a:p>
            <a:r>
              <a:rPr lang="en-US" altLang="zh-CN" sz="1600" dirty="0" smtClean="0"/>
              <a:t>LTE</a:t>
            </a:r>
            <a:r>
              <a:rPr lang="zh-CN" altLang="en-US" sz="1600" dirty="0" smtClean="0"/>
              <a:t>关键技术之</a:t>
            </a:r>
            <a:r>
              <a:rPr lang="en-US" altLang="zh-CN" sz="1600" dirty="0" smtClean="0"/>
              <a:t>:MIMO</a:t>
            </a:r>
            <a:r>
              <a:rPr lang="zh-CN" altLang="en-US" sz="1600" dirty="0" smtClean="0"/>
              <a:t>技术</a:t>
            </a:r>
            <a:endParaRPr lang="en-US" altLang="zh-CN" sz="1600" dirty="0"/>
          </a:p>
          <a:p>
            <a:r>
              <a:rPr lang="en-US" altLang="zh-CN" sz="1600" dirty="0"/>
              <a:t>LTE-A</a:t>
            </a:r>
            <a:r>
              <a:rPr lang="zh-CN" altLang="en-US" sz="1600" dirty="0"/>
              <a:t>概述</a:t>
            </a:r>
            <a:endParaRPr lang="en-US" sz="1600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大纲</a:t>
            </a:r>
            <a:r>
              <a:rPr lang="en-GB" altLang="zh-CN" dirty="0"/>
              <a:t> 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noProof="0">
                <a:solidFill>
                  <a:schemeClr val="bg2"/>
                </a:solidFill>
                <a:cs typeface="Arial" charset="0"/>
              </a:rPr>
              <a:t>&lt;Change information classification in footer&gt;</a:t>
            </a:r>
            <a:endParaRPr lang="en-US" noProof="0" dirty="0">
              <a:solidFill>
                <a:schemeClr val="bg2"/>
              </a:solidFill>
              <a:cs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17144" y="1097956"/>
            <a:ext cx="8229600" cy="3609693"/>
          </a:xfrm>
        </p:spPr>
        <p:txBody>
          <a:bodyPr/>
          <a:lstStyle/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>
              <a:buNone/>
            </a:pPr>
            <a:r>
              <a:rPr lang="en-US" altLang="zh-CN" sz="1600" dirty="0" smtClean="0">
                <a:solidFill>
                  <a:schemeClr val="tx1"/>
                </a:solidFill>
                <a:latin typeface="Arial" charset="0"/>
                <a:ea typeface="ヒラギノ角ゴ Pro W3"/>
                <a:cs typeface="ヒラギノ角ゴ Pro W3"/>
              </a:rPr>
              <a:t>CA</a:t>
            </a:r>
            <a:r>
              <a:rPr lang="zh-CN" altLang="en-US" sz="1600" dirty="0" smtClean="0">
                <a:solidFill>
                  <a:schemeClr val="tx1"/>
                </a:solidFill>
                <a:latin typeface="Arial" charset="0"/>
                <a:ea typeface="ヒラギノ角ゴ Pro W3"/>
                <a:cs typeface="ヒラギノ角ゴ Pro W3"/>
              </a:rPr>
              <a:t>载波聚合</a:t>
            </a:r>
            <a:endParaRPr lang="zh-CN" altLang="zh-CN" sz="1600" dirty="0" smtClean="0">
              <a:solidFill>
                <a:schemeClr val="tx1"/>
              </a:solidFill>
              <a:latin typeface="Arial" charset="0"/>
              <a:ea typeface="ヒラギノ角ゴ Pro W3"/>
              <a:cs typeface="ヒラギノ角ゴ Pro W3"/>
            </a:endParaRPr>
          </a:p>
          <a:p>
            <a:pPr>
              <a:buNone/>
            </a:pPr>
            <a:r>
              <a:rPr lang="en-US" altLang="zh-CN" sz="1600" dirty="0" err="1" smtClean="0">
                <a:solidFill>
                  <a:schemeClr val="tx1"/>
                </a:solidFill>
                <a:latin typeface="Arial" charset="0"/>
                <a:ea typeface="ヒラギノ角ゴ Pro W3"/>
                <a:cs typeface="ヒラギノ角ゴ Pro W3"/>
              </a:rPr>
              <a:t>CoMP</a:t>
            </a:r>
            <a:r>
              <a:rPr lang="zh-CN" altLang="en-US" sz="1600" dirty="0" smtClean="0">
                <a:solidFill>
                  <a:schemeClr val="tx1"/>
                </a:solidFill>
                <a:latin typeface="Arial" charset="0"/>
                <a:ea typeface="ヒラギノ角ゴ Pro W3"/>
                <a:cs typeface="ヒラギノ角ゴ Pro W3"/>
              </a:rPr>
              <a:t>多点协作</a:t>
            </a:r>
            <a:endParaRPr lang="zh-CN" altLang="zh-CN" sz="1600" dirty="0" smtClean="0">
              <a:solidFill>
                <a:schemeClr val="tx1"/>
              </a:solidFill>
              <a:latin typeface="Arial" charset="0"/>
              <a:ea typeface="ヒラギノ角ゴ Pro W3"/>
              <a:cs typeface="ヒラギノ角ゴ Pro W3"/>
            </a:endParaRPr>
          </a:p>
          <a:p>
            <a:pPr lvl="0">
              <a:buNone/>
              <a:defRPr/>
            </a:pPr>
            <a:r>
              <a:rPr lang="en-US" altLang="zh-CN" sz="1600" dirty="0" smtClean="0">
                <a:solidFill>
                  <a:schemeClr val="tx1"/>
                </a:solidFill>
                <a:latin typeface="Arial" charset="0"/>
                <a:ea typeface="ヒラギノ角ゴ Pro W3"/>
                <a:cs typeface="ヒラギノ角ゴ Pro W3"/>
              </a:rPr>
              <a:t>…</a:t>
            </a:r>
          </a:p>
          <a:p>
            <a:pPr marL="0" indent="0" hangingPunct="0">
              <a:buNone/>
            </a:pPr>
            <a:endParaRPr lang="en-US" altLang="zh-CN" sz="1000" dirty="0"/>
          </a:p>
          <a:p>
            <a:pPr hangingPunct="0"/>
            <a:endParaRPr lang="en-GB" altLang="zh-CN" sz="1000" dirty="0"/>
          </a:p>
          <a:p>
            <a:endParaRPr lang="en-US" sz="16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LTE-A</a:t>
            </a:r>
            <a:r>
              <a:rPr lang="zh-CN" altLang="en-US" dirty="0" smtClean="0"/>
              <a:t>技术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/>
              <a:t/>
            </a:r>
            <a:br>
              <a:rPr lang="en-US" altLang="zh-CN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noProof="0" dirty="0">
                <a:solidFill>
                  <a:schemeClr val="bg2"/>
                </a:solidFill>
                <a:cs typeface="Arial" charset="0"/>
              </a:rPr>
              <a:t>&lt;Change information classification in footer&gt;</a:t>
            </a: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0" name="Content Placeholder 1"/>
          <p:cNvSpPr txBox="1">
            <a:spLocks/>
          </p:cNvSpPr>
          <p:nvPr/>
        </p:nvSpPr>
        <p:spPr bwMode="auto">
          <a:xfrm>
            <a:off x="417513" y="1089025"/>
            <a:ext cx="8229600" cy="3306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+mn-lt"/>
              <a:ea typeface="ヒラギノ角ゴ Pro W3" charset="0"/>
              <a:cs typeface="ヒラギノ角ゴ Pro W3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75007" y="983153"/>
            <a:ext cx="4259263" cy="2049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1056992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altLang="zh-CN" sz="1000" dirty="0"/>
              <a:t>EPS	Evolved Packet System (</a:t>
            </a:r>
            <a:r>
              <a:rPr lang="en-US" altLang="zh-CN" sz="1000" dirty="0"/>
              <a:t>EPS = EPC + E-UTRAN)</a:t>
            </a:r>
            <a:endParaRPr lang="en-GB" altLang="zh-CN" sz="1000" dirty="0"/>
          </a:p>
          <a:p>
            <a:r>
              <a:rPr lang="en-GB" altLang="zh-CN" sz="1000" dirty="0"/>
              <a:t>EPC	Evolved Packet Core</a:t>
            </a:r>
          </a:p>
          <a:p>
            <a:r>
              <a:rPr lang="en-GB" altLang="zh-CN" sz="1000" dirty="0"/>
              <a:t>E-UTRAN	Evolved UTRAN (UTRAN=Universal Terrestrial Radio Access Network)</a:t>
            </a:r>
            <a:r>
              <a:rPr lang="en-US" altLang="zh-CN" sz="1000" dirty="0"/>
              <a:t>  </a:t>
            </a:r>
            <a:endParaRPr lang="en-US" sz="1000" dirty="0"/>
          </a:p>
          <a:p>
            <a:r>
              <a:rPr lang="x-none" altLang="zh-CN" sz="1000" dirty="0"/>
              <a:t>eNB	E-UTRAN NodeB</a:t>
            </a:r>
            <a:endParaRPr lang="zh-CN" altLang="zh-CN" sz="1000" dirty="0"/>
          </a:p>
          <a:p>
            <a:r>
              <a:rPr lang="en-GB" altLang="zh-CN" sz="1000" dirty="0"/>
              <a:t>P-GW	PDN Gateway (PDN=Packet Data Network)</a:t>
            </a:r>
          </a:p>
          <a:p>
            <a:r>
              <a:rPr lang="en-US" altLang="zh-CN" sz="1000" dirty="0"/>
              <a:t>PCRF          Policy and Charging Rules Function</a:t>
            </a:r>
            <a:endParaRPr lang="en-GB" altLang="zh-CN" sz="1000" dirty="0"/>
          </a:p>
          <a:p>
            <a:r>
              <a:rPr lang="x-none" altLang="zh-CN" sz="1000" dirty="0"/>
              <a:t>S-GW	Serving GateWay</a:t>
            </a:r>
            <a:endParaRPr lang="en-US" altLang="zh-CN" sz="1000" dirty="0"/>
          </a:p>
          <a:p>
            <a:r>
              <a:rPr lang="en-US" altLang="zh-CN" sz="1000" dirty="0"/>
              <a:t>SAE            System Architecture Evolution</a:t>
            </a:r>
          </a:p>
          <a:p>
            <a:r>
              <a:rPr lang="en-GB" altLang="zh-CN" sz="1000" dirty="0"/>
              <a:t>MME	Mobility Management Entity</a:t>
            </a:r>
            <a:endParaRPr lang="zh-CN" altLang="zh-CN" sz="1000" dirty="0"/>
          </a:p>
          <a:p>
            <a:endParaRPr lang="en-US" sz="1600" dirty="0"/>
          </a:p>
          <a:p>
            <a:endParaRPr lang="en-US" sz="16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缩略语</a:t>
            </a:r>
            <a:r>
              <a:rPr lang="en-GB" altLang="zh-CN" dirty="0"/>
              <a:t> 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noProof="0">
                <a:solidFill>
                  <a:schemeClr val="bg2"/>
                </a:solidFill>
                <a:cs typeface="Arial" charset="0"/>
              </a:rPr>
              <a:t>&lt;Change information classification in footer&gt;</a:t>
            </a:r>
            <a:endParaRPr lang="en-US" noProof="0" dirty="0">
              <a:solidFill>
                <a:schemeClr val="bg2"/>
              </a:solidFill>
              <a:cs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1000" dirty="0">
                <a:hlinkClick r:id="rId2"/>
              </a:rPr>
              <a:t>http://www.3gpp.org/DynaReport/36-series.htm</a:t>
            </a:r>
            <a:endParaRPr lang="en-US" altLang="zh-CN" sz="1000" dirty="0"/>
          </a:p>
          <a:p>
            <a:r>
              <a:rPr lang="en-US" altLang="zh-CN" sz="1000" dirty="0"/>
              <a:t>TS 36.300 Evolved Universal Terrestrial Radio Access (E-UTRA) and Evolved Universal Terrestrial Radio Access Network (E-UTRAN); Overall description; Stage 2 </a:t>
            </a:r>
            <a:endParaRPr lang="en-US" sz="800" dirty="0"/>
          </a:p>
          <a:p>
            <a:endParaRPr lang="en-US" sz="16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参考文献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noProof="0">
                <a:solidFill>
                  <a:schemeClr val="bg2"/>
                </a:solidFill>
                <a:cs typeface="Arial" charset="0"/>
              </a:rPr>
              <a:t>&lt;Change information classification in footer&gt;</a:t>
            </a:r>
            <a:endParaRPr lang="en-US" noProof="0" dirty="0">
              <a:solidFill>
                <a:schemeClr val="bg2"/>
              </a:solidFill>
              <a:cs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1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708400" y="2430463"/>
            <a:ext cx="1727200" cy="28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Revision history and metadata</a:t>
            </a:r>
            <a:endParaRPr lang="en-US" sz="1600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Please delete this slide if document is uncontrolled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4156476300"/>
              </p:ext>
            </p:extLst>
          </p:nvPr>
        </p:nvGraphicFramePr>
        <p:xfrm>
          <a:off x="238896" y="1076832"/>
          <a:ext cx="8735721" cy="3231856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64099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76930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709301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717847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777667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623763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1059759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803304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  <a:gridCol w="846034">
                  <a:extLst>
                    <a:ext uri="{9D8B030D-6E8A-4147-A177-3AD203B41FA5}">
                      <a16:colId xmlns="" xmlns:a16="http://schemas.microsoft.com/office/drawing/2014/main" val="20008"/>
                    </a:ext>
                  </a:extLst>
                </a:gridCol>
                <a:gridCol w="787746">
                  <a:extLst>
                    <a:ext uri="{9D8B030D-6E8A-4147-A177-3AD203B41FA5}">
                      <a16:colId xmlns="" xmlns:a16="http://schemas.microsoft.com/office/drawing/2014/main" val="20009"/>
                    </a:ext>
                  </a:extLst>
                </a:gridCol>
              </a:tblGrid>
              <a:tr h="507945">
                <a:tc gridSpan="10"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/>
                        <a:t>Document ID: DXXXXXXXXX</a:t>
                      </a:r>
                      <a:endParaRPr kumimoji="0" lang="en-US" sz="800" b="0" u="none" strike="noStrike" cap="none" normalizeH="0" baseline="0" dirty="0">
                        <a:ln>
                          <a:noFill/>
                        </a:ln>
                        <a:effectLst/>
                      </a:endParaRPr>
                    </a:p>
                    <a:p>
                      <a:r>
                        <a:rPr lang="en-US" sz="800" b="0" dirty="0"/>
                        <a:t>Document location: </a:t>
                      </a:r>
                      <a:r>
                        <a:rPr lang="en-US" sz="800" b="0" kern="1200" baseline="0" dirty="0"/>
                        <a:t>	</a:t>
                      </a:r>
                    </a:p>
                    <a:p>
                      <a:r>
                        <a:rPr lang="en-US" sz="800" b="0" kern="1200" baseline="0" dirty="0"/>
                        <a:t>Organization:</a:t>
                      </a:r>
                      <a:endParaRPr lang="en-US" sz="1000" b="0" kern="1200" baseline="0" dirty="0">
                        <a:solidFill>
                          <a:schemeClr val="tx1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3587" marR="103587" marT="53129" marB="53129"/>
                </a:tc>
                <a:tc hMerge="1">
                  <a:txBody>
                    <a:bodyPr/>
                    <a:lstStyle/>
                    <a:p>
                      <a:endParaRPr lang="en-US" sz="2600" dirty="0">
                        <a:solidFill>
                          <a:schemeClr val="bg1"/>
                        </a:solidFill>
                      </a:endParaRPr>
                    </a:p>
                  </a:txBody>
                  <a:tcPr marL="103587" marR="103587" marT="53129" marB="53129">
                    <a:solidFill>
                      <a:schemeClr val="tx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2600" dirty="0">
                        <a:solidFill>
                          <a:schemeClr val="bg1"/>
                        </a:solidFill>
                      </a:endParaRPr>
                    </a:p>
                  </a:txBody>
                  <a:tcPr marL="103587" marR="103587" marT="53129" marB="53129">
                    <a:solidFill>
                      <a:schemeClr val="tx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2600" dirty="0">
                        <a:solidFill>
                          <a:schemeClr val="bg1"/>
                        </a:solidFill>
                      </a:endParaRPr>
                    </a:p>
                  </a:txBody>
                  <a:tcPr marL="103587" marR="103587" marT="53129" marB="53129">
                    <a:solidFill>
                      <a:schemeClr val="tx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2600" dirty="0">
                        <a:solidFill>
                          <a:schemeClr val="bg1"/>
                        </a:solidFill>
                      </a:endParaRPr>
                    </a:p>
                  </a:txBody>
                  <a:tcPr marL="103587" marR="103587" marT="53129" marB="53129">
                    <a:solidFill>
                      <a:schemeClr val="tx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2600" b="1" kern="1200" baseline="0" dirty="0">
                        <a:solidFill>
                          <a:schemeClr val="accent3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3587" marR="103587" marT="53129" marB="53129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2600" b="1" kern="1200" baseline="0" dirty="0">
                        <a:solidFill>
                          <a:schemeClr val="accent3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3587" marR="103587" marT="53129" marB="53129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48416">
                <a:tc>
                  <a:txBody>
                    <a:bodyPr/>
                    <a:lstStyle/>
                    <a:p>
                      <a:r>
                        <a:rPr lang="en-US" sz="800" dirty="0"/>
                        <a:t>Version</a:t>
                      </a:r>
                      <a:endParaRPr lang="en-US" sz="800" b="1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103587" marR="103587" marT="53129" marB="53129"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Description</a:t>
                      </a:r>
                      <a:r>
                        <a:rPr lang="en-US" sz="800" baseline="0" dirty="0"/>
                        <a:t> of Changes</a:t>
                      </a:r>
                      <a:endParaRPr lang="en-US" sz="800" b="1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103587" marR="103587" marT="53129" marB="53129"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Date</a:t>
                      </a:r>
                      <a:endParaRPr lang="en-US" sz="800" b="1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103587" marR="103587" marT="53129" marB="53129"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Author</a:t>
                      </a:r>
                      <a:endParaRPr lang="en-US" sz="800" b="1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103587" marR="103587" marT="53129" marB="53129"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Owner</a:t>
                      </a:r>
                      <a:endParaRPr lang="en-US" sz="800" b="1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103587" marR="103587" marT="53129" marB="53129"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Status</a:t>
                      </a:r>
                      <a:endParaRPr lang="en-US" sz="800" b="1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103587" marR="103587" marT="53129" marB="53129"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Reviewed</a:t>
                      </a:r>
                      <a:r>
                        <a:rPr lang="en-US" sz="800" baseline="0" dirty="0"/>
                        <a:t> by</a:t>
                      </a:r>
                      <a:endParaRPr lang="en-US" sz="800" b="1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103587" marR="103587" marT="53129" marB="53129"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Reviewed</a:t>
                      </a:r>
                      <a:r>
                        <a:rPr lang="en-US" sz="800" baseline="0" dirty="0"/>
                        <a:t> Date</a:t>
                      </a:r>
                      <a:endParaRPr lang="en-US" sz="800" b="1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103587" marR="103587" marT="53129" marB="53129"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Approver</a:t>
                      </a:r>
                      <a:endParaRPr lang="en-US" sz="900" b="1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103587" marR="103587" marT="53129" marB="53129"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Approval</a:t>
                      </a:r>
                      <a:r>
                        <a:rPr lang="en-US" sz="800" baseline="0" dirty="0"/>
                        <a:t> Date</a:t>
                      </a:r>
                      <a:endParaRPr lang="en-US" sz="800" b="1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103587" marR="103587" marT="53129" marB="53129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63757">
                <a:tc>
                  <a:txBody>
                    <a:bodyPr/>
                    <a:lstStyle/>
                    <a:p>
                      <a:endParaRPr lang="en-US" sz="600" dirty="0">
                        <a:solidFill>
                          <a:schemeClr val="tx1">
                            <a:lumMod val="75000"/>
                          </a:schemeClr>
                        </a:solidFill>
                        <a:latin typeface="+mn-lt"/>
                      </a:endParaRPr>
                    </a:p>
                  </a:txBody>
                  <a:tcPr marL="103587" marR="103587" marT="53129" marB="53129"/>
                </a:tc>
                <a:tc>
                  <a:txBody>
                    <a:bodyPr/>
                    <a:lstStyle/>
                    <a:p>
                      <a:pPr lvl="0"/>
                      <a:endParaRPr lang="en-US" sz="600" u="none" noProof="0" dirty="0">
                        <a:solidFill>
                          <a:schemeClr val="tx1">
                            <a:lumMod val="7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91436" marR="91436" marT="34295" marB="34295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altLang="zh-CN" sz="6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  <a:latin typeface="+mn-lt"/>
                          <a:ea typeface="宋体" pitchFamily="2" charset="-122"/>
                          <a:cs typeface="Arial" pitchFamily="34" charset="0"/>
                        </a:rPr>
                        <a:t>DD-MM-YYYY</a:t>
                      </a:r>
                      <a:endParaRPr kumimoji="0" lang="en-US" altLang="zh-CN" sz="600" b="0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  <a:ea typeface="宋体" pitchFamily="2" charset="-122"/>
                        <a:cs typeface="Arial" pitchFamily="34" charset="0"/>
                      </a:endParaRPr>
                    </a:p>
                  </a:txBody>
                  <a:tcPr marL="91436" marR="91436" marT="34295" marB="34295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dirty="0">
                        <a:solidFill>
                          <a:schemeClr val="tx1">
                            <a:lumMod val="75000"/>
                          </a:schemeClr>
                        </a:solidFill>
                        <a:latin typeface="+mn-lt"/>
                      </a:endParaRPr>
                    </a:p>
                  </a:txBody>
                  <a:tcPr marL="103587" marR="103587" marT="53129" marB="53129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103587" marR="103587" marT="53129" marB="53129"/>
                </a:tc>
                <a:tc>
                  <a:txBody>
                    <a:bodyPr/>
                    <a:lstStyle/>
                    <a:p>
                      <a:endParaRPr lang="en-US" sz="600" dirty="0">
                        <a:solidFill>
                          <a:schemeClr val="tx1">
                            <a:lumMod val="75000"/>
                          </a:schemeClr>
                        </a:solidFill>
                        <a:latin typeface="+mn-lt"/>
                      </a:endParaRPr>
                    </a:p>
                  </a:txBody>
                  <a:tcPr marL="103587" marR="103587" marT="53129" marB="53129"/>
                </a:tc>
                <a:tc>
                  <a:txBody>
                    <a:bodyPr/>
                    <a:lstStyle/>
                    <a:p>
                      <a:endParaRPr lang="en-US" sz="600" dirty="0">
                        <a:solidFill>
                          <a:schemeClr val="tx1">
                            <a:lumMod val="75000"/>
                          </a:schemeClr>
                        </a:solidFill>
                        <a:latin typeface="+mn-lt"/>
                      </a:endParaRPr>
                    </a:p>
                  </a:txBody>
                  <a:tcPr marL="103587" marR="103587" marT="53129" marB="53129"/>
                </a:tc>
                <a:tc>
                  <a:txBody>
                    <a:bodyPr/>
                    <a:lstStyle/>
                    <a:p>
                      <a:r>
                        <a:rPr kumimoji="0" lang="en-GB" altLang="zh-CN" sz="6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  <a:latin typeface="+mn-lt"/>
                          <a:ea typeface="宋体" pitchFamily="2" charset="-122"/>
                          <a:cs typeface="Arial" pitchFamily="34" charset="0"/>
                        </a:rPr>
                        <a:t>DD-MM-YYYY</a:t>
                      </a:r>
                      <a:endParaRPr lang="en-US" sz="600" dirty="0">
                        <a:solidFill>
                          <a:schemeClr val="tx1">
                            <a:lumMod val="75000"/>
                          </a:schemeClr>
                        </a:solidFill>
                        <a:latin typeface="+mn-lt"/>
                      </a:endParaRPr>
                    </a:p>
                  </a:txBody>
                  <a:tcPr marL="103587" marR="103587" marT="53129" marB="53129"/>
                </a:tc>
                <a:tc>
                  <a:txBody>
                    <a:bodyPr/>
                    <a:lstStyle/>
                    <a:p>
                      <a:endParaRPr lang="en-US" sz="600" dirty="0">
                        <a:solidFill>
                          <a:schemeClr val="tx1">
                            <a:lumMod val="75000"/>
                          </a:schemeClr>
                        </a:solidFill>
                        <a:latin typeface="+mn-lt"/>
                      </a:endParaRPr>
                    </a:p>
                  </a:txBody>
                  <a:tcPr marL="103587" marR="103587" marT="53129" marB="53129"/>
                </a:tc>
                <a:tc>
                  <a:txBody>
                    <a:bodyPr/>
                    <a:lstStyle/>
                    <a:p>
                      <a:r>
                        <a:rPr kumimoji="0" lang="en-GB" altLang="zh-CN" sz="6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  <a:latin typeface="+mn-lt"/>
                          <a:ea typeface="宋体" pitchFamily="2" charset="-122"/>
                          <a:cs typeface="Arial" pitchFamily="34" charset="0"/>
                        </a:rPr>
                        <a:t>DD-MM-YYYY</a:t>
                      </a:r>
                      <a:endParaRPr lang="en-US" sz="600" dirty="0">
                        <a:solidFill>
                          <a:schemeClr val="tx1">
                            <a:lumMod val="75000"/>
                          </a:schemeClr>
                        </a:solidFill>
                        <a:latin typeface="+mn-lt"/>
                      </a:endParaRPr>
                    </a:p>
                  </a:txBody>
                  <a:tcPr marL="103587" marR="103587" marT="53129" marB="53129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63757">
                <a:tc>
                  <a:txBody>
                    <a:bodyPr/>
                    <a:lstStyle/>
                    <a:p>
                      <a:endParaRPr lang="en-US" sz="600" dirty="0">
                        <a:solidFill>
                          <a:schemeClr val="tx1">
                            <a:lumMod val="75000"/>
                          </a:schemeClr>
                        </a:solidFill>
                        <a:latin typeface="+mn-lt"/>
                      </a:endParaRPr>
                    </a:p>
                  </a:txBody>
                  <a:tcPr marL="103587" marR="103587" marT="53129" marB="53129"/>
                </a:tc>
                <a:tc>
                  <a:txBody>
                    <a:bodyPr/>
                    <a:lstStyle/>
                    <a:p>
                      <a:pPr lvl="0"/>
                      <a:endParaRPr lang="en-US" sz="600" u="none" noProof="0" dirty="0">
                        <a:solidFill>
                          <a:schemeClr val="tx1">
                            <a:lumMod val="7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91436" marR="91436" marT="34295" marB="34295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zh-CN" sz="600" b="0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  <a:ea typeface="宋体" pitchFamily="2" charset="-122"/>
                        <a:cs typeface="Arial" pitchFamily="34" charset="0"/>
                      </a:endParaRPr>
                    </a:p>
                  </a:txBody>
                  <a:tcPr marL="91436" marR="91436" marT="34295" marB="34295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zh-CN" sz="600" b="0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  <a:ea typeface="宋体" pitchFamily="2" charset="-122"/>
                        <a:cs typeface="Arial" pitchFamily="34" charset="0"/>
                      </a:endParaRPr>
                    </a:p>
                  </a:txBody>
                  <a:tcPr marL="91436" marR="91436" marT="34295" marB="34295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103587" marR="103587" marT="53129" marB="53129"/>
                </a:tc>
                <a:tc>
                  <a:txBody>
                    <a:bodyPr/>
                    <a:lstStyle/>
                    <a:p>
                      <a:endParaRPr lang="en-US" sz="600" dirty="0">
                        <a:solidFill>
                          <a:schemeClr val="tx1">
                            <a:lumMod val="75000"/>
                          </a:schemeClr>
                        </a:solidFill>
                        <a:latin typeface="+mn-lt"/>
                      </a:endParaRPr>
                    </a:p>
                  </a:txBody>
                  <a:tcPr marL="103587" marR="103587" marT="53129" marB="53129"/>
                </a:tc>
                <a:tc>
                  <a:txBody>
                    <a:bodyPr/>
                    <a:lstStyle/>
                    <a:p>
                      <a:endParaRPr lang="en-US" sz="600" dirty="0">
                        <a:solidFill>
                          <a:schemeClr val="tx1">
                            <a:lumMod val="75000"/>
                          </a:schemeClr>
                        </a:solidFill>
                        <a:latin typeface="+mn-lt"/>
                      </a:endParaRPr>
                    </a:p>
                  </a:txBody>
                  <a:tcPr marL="103587" marR="103587" marT="53129" marB="53129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dirty="0">
                        <a:solidFill>
                          <a:schemeClr val="tx1">
                            <a:lumMod val="75000"/>
                          </a:schemeClr>
                        </a:solidFill>
                        <a:latin typeface="+mn-lt"/>
                      </a:endParaRPr>
                    </a:p>
                  </a:txBody>
                  <a:tcPr marL="103587" marR="103587" marT="53129" marB="53129"/>
                </a:tc>
                <a:tc>
                  <a:txBody>
                    <a:bodyPr/>
                    <a:lstStyle/>
                    <a:p>
                      <a:endParaRPr lang="en-US" sz="600" dirty="0">
                        <a:solidFill>
                          <a:schemeClr val="tx1">
                            <a:lumMod val="75000"/>
                          </a:schemeClr>
                        </a:solidFill>
                        <a:latin typeface="+mn-lt"/>
                      </a:endParaRPr>
                    </a:p>
                  </a:txBody>
                  <a:tcPr marL="103587" marR="103587" marT="53129" marB="53129"/>
                </a:tc>
                <a:tc>
                  <a:txBody>
                    <a:bodyPr/>
                    <a:lstStyle/>
                    <a:p>
                      <a:endParaRPr lang="en-US" sz="600" dirty="0">
                        <a:solidFill>
                          <a:schemeClr val="tx1">
                            <a:lumMod val="75000"/>
                          </a:schemeClr>
                        </a:solidFill>
                        <a:latin typeface="+mn-lt"/>
                      </a:endParaRPr>
                    </a:p>
                  </a:txBody>
                  <a:tcPr marL="103587" marR="103587" marT="53129" marB="53129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63757">
                <a:tc>
                  <a:txBody>
                    <a:bodyPr/>
                    <a:lstStyle/>
                    <a:p>
                      <a:endParaRPr lang="en-US" sz="600" dirty="0">
                        <a:solidFill>
                          <a:schemeClr val="tx1">
                            <a:lumMod val="75000"/>
                          </a:schemeClr>
                        </a:solidFill>
                        <a:latin typeface="+mn-lt"/>
                      </a:endParaRPr>
                    </a:p>
                  </a:txBody>
                  <a:tcPr marL="103587" marR="103587" marT="53129" marB="53129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u="none" noProof="0" dirty="0">
                        <a:solidFill>
                          <a:schemeClr val="tx1">
                            <a:lumMod val="7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91436" marR="91436" marT="34295" marB="34295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zh-CN" sz="600" b="0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  <a:ea typeface="宋体" pitchFamily="2" charset="-122"/>
                        <a:cs typeface="Arial" pitchFamily="34" charset="0"/>
                      </a:endParaRPr>
                    </a:p>
                  </a:txBody>
                  <a:tcPr marL="91436" marR="91436" marT="34295" marB="34295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zh-CN" sz="600" b="0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  <a:ea typeface="宋体" pitchFamily="2" charset="-122"/>
                        <a:cs typeface="Arial" pitchFamily="34" charset="0"/>
                      </a:endParaRPr>
                    </a:p>
                  </a:txBody>
                  <a:tcPr marL="91436" marR="91436" marT="34295" marB="34295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103587" marR="103587" marT="53129" marB="53129"/>
                </a:tc>
                <a:tc>
                  <a:txBody>
                    <a:bodyPr/>
                    <a:lstStyle/>
                    <a:p>
                      <a:endParaRPr lang="en-US" sz="600" dirty="0">
                        <a:solidFill>
                          <a:schemeClr val="tx1">
                            <a:lumMod val="75000"/>
                          </a:schemeClr>
                        </a:solidFill>
                        <a:latin typeface="+mn-lt"/>
                      </a:endParaRPr>
                    </a:p>
                  </a:txBody>
                  <a:tcPr marL="103587" marR="103587" marT="53129" marB="53129"/>
                </a:tc>
                <a:tc>
                  <a:txBody>
                    <a:bodyPr/>
                    <a:lstStyle/>
                    <a:p>
                      <a:endParaRPr lang="en-US" sz="600" dirty="0">
                        <a:solidFill>
                          <a:schemeClr val="tx1">
                            <a:lumMod val="75000"/>
                          </a:schemeClr>
                        </a:solidFill>
                        <a:latin typeface="+mn-lt"/>
                      </a:endParaRPr>
                    </a:p>
                  </a:txBody>
                  <a:tcPr marL="103587" marR="103587" marT="53129" marB="53129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dirty="0">
                        <a:solidFill>
                          <a:schemeClr val="tx1">
                            <a:lumMod val="75000"/>
                          </a:schemeClr>
                        </a:solidFill>
                        <a:latin typeface="+mn-lt"/>
                      </a:endParaRPr>
                    </a:p>
                  </a:txBody>
                  <a:tcPr marL="103587" marR="103587" marT="53129" marB="53129"/>
                </a:tc>
                <a:tc>
                  <a:txBody>
                    <a:bodyPr/>
                    <a:lstStyle/>
                    <a:p>
                      <a:pPr marL="0" marR="0" indent="0" algn="l" defTabSz="105956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dirty="0">
                        <a:solidFill>
                          <a:schemeClr val="tx1">
                            <a:lumMod val="75000"/>
                          </a:schemeClr>
                        </a:solidFill>
                        <a:latin typeface="+mn-lt"/>
                      </a:endParaRPr>
                    </a:p>
                  </a:txBody>
                  <a:tcPr marL="103587" marR="103587" marT="53129" marB="53129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dirty="0">
                        <a:solidFill>
                          <a:schemeClr val="tx1">
                            <a:lumMod val="75000"/>
                          </a:schemeClr>
                        </a:solidFill>
                        <a:latin typeface="+mn-lt"/>
                      </a:endParaRPr>
                    </a:p>
                  </a:txBody>
                  <a:tcPr marL="103587" marR="103587" marT="53129" marB="53129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63757">
                <a:tc>
                  <a:txBody>
                    <a:bodyPr/>
                    <a:lstStyle/>
                    <a:p>
                      <a:endParaRPr lang="en-US" sz="600" dirty="0">
                        <a:solidFill>
                          <a:schemeClr val="tx1">
                            <a:lumMod val="75000"/>
                          </a:schemeClr>
                        </a:solidFill>
                        <a:latin typeface="+mn-lt"/>
                      </a:endParaRPr>
                    </a:p>
                  </a:txBody>
                  <a:tcPr marL="103587" marR="103587" marT="53129" marB="53129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u="none" noProof="0" dirty="0">
                        <a:solidFill>
                          <a:schemeClr val="tx1">
                            <a:lumMod val="7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91436" marR="91436" marT="34295" marB="34295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zh-CN" sz="600" b="0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  <a:ea typeface="宋体" pitchFamily="2" charset="-122"/>
                        <a:cs typeface="Arial" pitchFamily="34" charset="0"/>
                      </a:endParaRPr>
                    </a:p>
                  </a:txBody>
                  <a:tcPr marL="91436" marR="91436" marT="34295" marB="34295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zh-CN" sz="600" b="0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  <a:ea typeface="宋体" pitchFamily="2" charset="-122"/>
                        <a:cs typeface="Arial" pitchFamily="34" charset="0"/>
                      </a:endParaRPr>
                    </a:p>
                  </a:txBody>
                  <a:tcPr marL="91436" marR="91436" marT="34295" marB="34295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103587" marR="103587" marT="53129" marB="53129"/>
                </a:tc>
                <a:tc>
                  <a:txBody>
                    <a:bodyPr/>
                    <a:lstStyle/>
                    <a:p>
                      <a:endParaRPr lang="en-US" sz="600" dirty="0">
                        <a:solidFill>
                          <a:schemeClr val="tx1">
                            <a:lumMod val="75000"/>
                          </a:schemeClr>
                        </a:solidFill>
                        <a:latin typeface="+mn-lt"/>
                      </a:endParaRPr>
                    </a:p>
                  </a:txBody>
                  <a:tcPr marL="103587" marR="103587" marT="53129" marB="53129"/>
                </a:tc>
                <a:tc>
                  <a:txBody>
                    <a:bodyPr/>
                    <a:lstStyle/>
                    <a:p>
                      <a:endParaRPr lang="en-US" sz="600" dirty="0">
                        <a:solidFill>
                          <a:schemeClr val="tx1">
                            <a:lumMod val="75000"/>
                          </a:schemeClr>
                        </a:solidFill>
                        <a:latin typeface="+mn-lt"/>
                      </a:endParaRPr>
                    </a:p>
                  </a:txBody>
                  <a:tcPr marL="103587" marR="103587" marT="53129" marB="53129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dirty="0">
                        <a:solidFill>
                          <a:schemeClr val="tx1">
                            <a:lumMod val="75000"/>
                          </a:schemeClr>
                        </a:solidFill>
                        <a:latin typeface="+mn-lt"/>
                      </a:endParaRPr>
                    </a:p>
                  </a:txBody>
                  <a:tcPr marL="103587" marR="103587" marT="53129" marB="53129"/>
                </a:tc>
                <a:tc>
                  <a:txBody>
                    <a:bodyPr/>
                    <a:lstStyle/>
                    <a:p>
                      <a:pPr marL="0" marR="0" indent="0" algn="l" defTabSz="105956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dirty="0">
                        <a:solidFill>
                          <a:schemeClr val="tx1">
                            <a:lumMod val="75000"/>
                          </a:schemeClr>
                        </a:solidFill>
                        <a:latin typeface="+mn-lt"/>
                      </a:endParaRPr>
                    </a:p>
                  </a:txBody>
                  <a:tcPr marL="103587" marR="103587" marT="53129" marB="53129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dirty="0">
                        <a:solidFill>
                          <a:schemeClr val="tx1">
                            <a:lumMod val="75000"/>
                          </a:schemeClr>
                        </a:solidFill>
                        <a:latin typeface="+mn-lt"/>
                      </a:endParaRPr>
                    </a:p>
                  </a:txBody>
                  <a:tcPr marL="103587" marR="103587" marT="53129" marB="53129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63757">
                <a:tc>
                  <a:txBody>
                    <a:bodyPr/>
                    <a:lstStyle/>
                    <a:p>
                      <a:endParaRPr lang="en-US" sz="600" dirty="0">
                        <a:solidFill>
                          <a:schemeClr val="tx1">
                            <a:lumMod val="75000"/>
                          </a:schemeClr>
                        </a:solidFill>
                        <a:latin typeface="+mn-lt"/>
                      </a:endParaRPr>
                    </a:p>
                  </a:txBody>
                  <a:tcPr marL="103587" marR="103587" marT="53129" marB="53129"/>
                </a:tc>
                <a:tc>
                  <a:txBody>
                    <a:bodyPr/>
                    <a:lstStyle/>
                    <a:p>
                      <a:pPr lvl="0"/>
                      <a:endParaRPr lang="en-US" sz="600" u="none" noProof="0" dirty="0">
                        <a:solidFill>
                          <a:schemeClr val="tx1">
                            <a:lumMod val="7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91436" marR="91436" marT="34295" marB="34295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zh-CN" sz="600" b="0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  <a:ea typeface="宋体" pitchFamily="2" charset="-122"/>
                        <a:cs typeface="Arial" pitchFamily="34" charset="0"/>
                      </a:endParaRPr>
                    </a:p>
                  </a:txBody>
                  <a:tcPr marL="91436" marR="91436" marT="34295" marB="34295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zh-CN" sz="600" b="0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  <a:ea typeface="宋体" pitchFamily="2" charset="-122"/>
                        <a:cs typeface="Arial" pitchFamily="34" charset="0"/>
                      </a:endParaRPr>
                    </a:p>
                  </a:txBody>
                  <a:tcPr marL="91436" marR="91436" marT="34295" marB="34295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103587" marR="103587" marT="53129" marB="53129"/>
                </a:tc>
                <a:tc>
                  <a:txBody>
                    <a:bodyPr/>
                    <a:lstStyle/>
                    <a:p>
                      <a:endParaRPr lang="en-US" sz="600" dirty="0">
                        <a:solidFill>
                          <a:schemeClr val="tx1">
                            <a:lumMod val="75000"/>
                          </a:schemeClr>
                        </a:solidFill>
                        <a:latin typeface="+mn-lt"/>
                      </a:endParaRPr>
                    </a:p>
                  </a:txBody>
                  <a:tcPr marL="103587" marR="103587" marT="53129" marB="53129"/>
                </a:tc>
                <a:tc>
                  <a:txBody>
                    <a:bodyPr/>
                    <a:lstStyle/>
                    <a:p>
                      <a:endParaRPr lang="en-US" sz="600" dirty="0">
                        <a:solidFill>
                          <a:schemeClr val="tx1">
                            <a:lumMod val="75000"/>
                          </a:schemeClr>
                        </a:solidFill>
                        <a:latin typeface="+mn-lt"/>
                      </a:endParaRPr>
                    </a:p>
                  </a:txBody>
                  <a:tcPr marL="103587" marR="103587" marT="53129" marB="53129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dirty="0">
                        <a:solidFill>
                          <a:schemeClr val="tx1">
                            <a:lumMod val="75000"/>
                          </a:schemeClr>
                        </a:solidFill>
                        <a:latin typeface="+mn-lt"/>
                      </a:endParaRPr>
                    </a:p>
                  </a:txBody>
                  <a:tcPr marL="103587" marR="103587" marT="53129" marB="53129"/>
                </a:tc>
                <a:tc>
                  <a:txBody>
                    <a:bodyPr/>
                    <a:lstStyle/>
                    <a:p>
                      <a:pPr marL="0" marR="0" indent="0" algn="l" defTabSz="105956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dirty="0">
                        <a:solidFill>
                          <a:schemeClr val="tx1">
                            <a:lumMod val="75000"/>
                          </a:schemeClr>
                        </a:solidFill>
                        <a:latin typeface="+mn-lt"/>
                      </a:endParaRPr>
                    </a:p>
                  </a:txBody>
                  <a:tcPr marL="103587" marR="103587" marT="53129" marB="53129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dirty="0">
                        <a:solidFill>
                          <a:schemeClr val="tx1">
                            <a:lumMod val="75000"/>
                          </a:schemeClr>
                        </a:solidFill>
                        <a:latin typeface="+mn-lt"/>
                      </a:endParaRPr>
                    </a:p>
                  </a:txBody>
                  <a:tcPr marL="103587" marR="103587" marT="53129" marB="53129"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63757">
                <a:tc>
                  <a:txBody>
                    <a:bodyPr/>
                    <a:lstStyle/>
                    <a:p>
                      <a:endParaRPr lang="en-US" sz="600" dirty="0">
                        <a:solidFill>
                          <a:schemeClr val="tx1">
                            <a:lumMod val="75000"/>
                          </a:schemeClr>
                        </a:solidFill>
                        <a:latin typeface="+mn-lt"/>
                      </a:endParaRPr>
                    </a:p>
                  </a:txBody>
                  <a:tcPr marL="103587" marR="103587" marT="53129" marB="53129"/>
                </a:tc>
                <a:tc>
                  <a:txBody>
                    <a:bodyPr/>
                    <a:lstStyle/>
                    <a:p>
                      <a:pPr marL="0" marR="0" lvl="1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dirty="0">
                        <a:solidFill>
                          <a:schemeClr val="tx1">
                            <a:lumMod val="75000"/>
                          </a:schemeClr>
                        </a:solidFill>
                        <a:latin typeface="+mn-lt"/>
                      </a:endParaRPr>
                    </a:p>
                  </a:txBody>
                  <a:tcPr marL="103587" marR="103587" marT="53129" marB="53129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zh-CN" sz="600" b="0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  <a:ea typeface="宋体" pitchFamily="2" charset="-122"/>
                        <a:cs typeface="Arial" pitchFamily="34" charset="0"/>
                      </a:endParaRPr>
                    </a:p>
                  </a:txBody>
                  <a:tcPr marL="103587" marR="103587" marT="53129" marB="53129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zh-CN" sz="600" b="0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  <a:ea typeface="宋体" pitchFamily="2" charset="-122"/>
                        <a:cs typeface="Arial" pitchFamily="34" charset="0"/>
                      </a:endParaRPr>
                    </a:p>
                  </a:txBody>
                  <a:tcPr marL="103587" marR="103587" marT="53129" marB="53129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103587" marR="103587" marT="53129" marB="53129"/>
                </a:tc>
                <a:tc>
                  <a:txBody>
                    <a:bodyPr/>
                    <a:lstStyle/>
                    <a:p>
                      <a:endParaRPr lang="en-US" sz="600" dirty="0">
                        <a:solidFill>
                          <a:schemeClr val="tx1">
                            <a:lumMod val="75000"/>
                          </a:schemeClr>
                        </a:solidFill>
                        <a:latin typeface="+mn-lt"/>
                      </a:endParaRPr>
                    </a:p>
                  </a:txBody>
                  <a:tcPr marL="103587" marR="103587" marT="53129" marB="53129"/>
                </a:tc>
                <a:tc>
                  <a:txBody>
                    <a:bodyPr/>
                    <a:lstStyle/>
                    <a:p>
                      <a:endParaRPr lang="en-US" sz="600" dirty="0">
                        <a:solidFill>
                          <a:schemeClr val="tx1">
                            <a:lumMod val="75000"/>
                          </a:schemeClr>
                        </a:solidFill>
                        <a:latin typeface="+mn-lt"/>
                      </a:endParaRPr>
                    </a:p>
                  </a:txBody>
                  <a:tcPr marL="103587" marR="103587" marT="53129" marB="53129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dirty="0">
                        <a:solidFill>
                          <a:schemeClr val="tx1">
                            <a:lumMod val="75000"/>
                          </a:schemeClr>
                        </a:solidFill>
                        <a:latin typeface="+mn-lt"/>
                      </a:endParaRPr>
                    </a:p>
                  </a:txBody>
                  <a:tcPr marL="103587" marR="103587" marT="53129" marB="53129"/>
                </a:tc>
                <a:tc>
                  <a:txBody>
                    <a:bodyPr/>
                    <a:lstStyle/>
                    <a:p>
                      <a:pPr marL="0" marR="0" indent="0" algn="l" defTabSz="105956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dirty="0">
                        <a:solidFill>
                          <a:schemeClr val="tx1">
                            <a:lumMod val="75000"/>
                          </a:schemeClr>
                        </a:solidFill>
                        <a:latin typeface="+mn-lt"/>
                      </a:endParaRPr>
                    </a:p>
                  </a:txBody>
                  <a:tcPr marL="103587" marR="103587" marT="53129" marB="53129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dirty="0">
                        <a:solidFill>
                          <a:schemeClr val="tx1">
                            <a:lumMod val="75000"/>
                          </a:schemeClr>
                        </a:solidFill>
                        <a:latin typeface="+mn-lt"/>
                      </a:endParaRPr>
                    </a:p>
                  </a:txBody>
                  <a:tcPr marL="103587" marR="103587" marT="53129" marB="53129"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263757">
                <a:tc>
                  <a:txBody>
                    <a:bodyPr/>
                    <a:lstStyle/>
                    <a:p>
                      <a:endParaRPr lang="en-US" sz="600" dirty="0">
                        <a:solidFill>
                          <a:schemeClr val="tx1">
                            <a:lumMod val="75000"/>
                          </a:schemeClr>
                        </a:solidFill>
                        <a:latin typeface="+mn-lt"/>
                      </a:endParaRPr>
                    </a:p>
                  </a:txBody>
                  <a:tcPr marL="103587" marR="103587" marT="53129" marB="53129"/>
                </a:tc>
                <a:tc>
                  <a:txBody>
                    <a:bodyPr/>
                    <a:lstStyle/>
                    <a:p>
                      <a:endParaRPr lang="en-US" sz="600" kern="1200" dirty="0">
                        <a:solidFill>
                          <a:schemeClr val="tx1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3587" marR="103587" marT="53129" marB="53129"/>
                </a:tc>
                <a:tc>
                  <a:txBody>
                    <a:bodyPr/>
                    <a:lstStyle/>
                    <a:p>
                      <a:endParaRPr lang="en-US" sz="600" dirty="0">
                        <a:solidFill>
                          <a:schemeClr val="tx1">
                            <a:lumMod val="75000"/>
                          </a:schemeClr>
                        </a:solidFill>
                        <a:latin typeface="+mn-lt"/>
                      </a:endParaRPr>
                    </a:p>
                  </a:txBody>
                  <a:tcPr marL="103587" marR="103587" marT="53129" marB="53129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zh-CN" sz="600" b="0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  <a:ea typeface="宋体" pitchFamily="2" charset="-122"/>
                        <a:cs typeface="Arial" pitchFamily="34" charset="0"/>
                      </a:endParaRPr>
                    </a:p>
                  </a:txBody>
                  <a:tcPr marL="103587" marR="103587" marT="53129" marB="53129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103587" marR="103587" marT="53129" marB="53129"/>
                </a:tc>
                <a:tc>
                  <a:txBody>
                    <a:bodyPr/>
                    <a:lstStyle/>
                    <a:p>
                      <a:endParaRPr lang="en-US" sz="600" dirty="0">
                        <a:solidFill>
                          <a:schemeClr val="tx1">
                            <a:lumMod val="75000"/>
                          </a:schemeClr>
                        </a:solidFill>
                        <a:latin typeface="+mn-lt"/>
                      </a:endParaRPr>
                    </a:p>
                  </a:txBody>
                  <a:tcPr marL="103587" marR="103587" marT="53129" marB="53129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dirty="0">
                        <a:solidFill>
                          <a:schemeClr val="tx1">
                            <a:lumMod val="75000"/>
                          </a:schemeClr>
                        </a:solidFill>
                        <a:latin typeface="+mn-lt"/>
                      </a:endParaRPr>
                    </a:p>
                  </a:txBody>
                  <a:tcPr marL="103587" marR="103587" marT="53129" marB="53129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dirty="0">
                        <a:solidFill>
                          <a:schemeClr val="tx1">
                            <a:lumMod val="75000"/>
                          </a:schemeClr>
                        </a:solidFill>
                        <a:latin typeface="+mn-lt"/>
                      </a:endParaRPr>
                    </a:p>
                  </a:txBody>
                  <a:tcPr marL="103587" marR="103587" marT="53129" marB="53129"/>
                </a:tc>
                <a:tc>
                  <a:txBody>
                    <a:bodyPr/>
                    <a:lstStyle/>
                    <a:p>
                      <a:pPr marL="0" marR="0" indent="0" algn="l" defTabSz="105956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dirty="0">
                        <a:solidFill>
                          <a:schemeClr val="tx1">
                            <a:lumMod val="75000"/>
                          </a:schemeClr>
                        </a:solidFill>
                        <a:latin typeface="+mn-lt"/>
                      </a:endParaRPr>
                    </a:p>
                  </a:txBody>
                  <a:tcPr marL="103587" marR="103587" marT="53129" marB="53129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dirty="0">
                        <a:solidFill>
                          <a:schemeClr val="tx1">
                            <a:lumMod val="75000"/>
                          </a:schemeClr>
                        </a:solidFill>
                        <a:latin typeface="+mn-lt"/>
                      </a:endParaRPr>
                    </a:p>
                  </a:txBody>
                  <a:tcPr marL="103587" marR="103587" marT="53129" marB="53129"/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263757">
                <a:tc>
                  <a:txBody>
                    <a:bodyPr/>
                    <a:lstStyle/>
                    <a:p>
                      <a:endParaRPr lang="en-US" sz="600" dirty="0">
                        <a:solidFill>
                          <a:schemeClr val="tx1">
                            <a:lumMod val="75000"/>
                          </a:schemeClr>
                        </a:solidFill>
                        <a:latin typeface="+mn-lt"/>
                      </a:endParaRPr>
                    </a:p>
                  </a:txBody>
                  <a:tcPr marL="103587" marR="103587" marT="53129" marB="53129"/>
                </a:tc>
                <a:tc>
                  <a:txBody>
                    <a:bodyPr/>
                    <a:lstStyle/>
                    <a:p>
                      <a:endParaRPr lang="en-US" sz="600" kern="1200" dirty="0">
                        <a:solidFill>
                          <a:schemeClr val="tx1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3587" marR="103587" marT="53129" marB="53129"/>
                </a:tc>
                <a:tc>
                  <a:txBody>
                    <a:bodyPr/>
                    <a:lstStyle/>
                    <a:p>
                      <a:endParaRPr lang="en-US" sz="600" dirty="0">
                        <a:solidFill>
                          <a:schemeClr val="tx1">
                            <a:lumMod val="75000"/>
                          </a:schemeClr>
                        </a:solidFill>
                        <a:latin typeface="+mn-lt"/>
                      </a:endParaRPr>
                    </a:p>
                  </a:txBody>
                  <a:tcPr marL="103587" marR="103587" marT="53129" marB="53129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zh-CN" sz="600" b="0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  <a:ea typeface="宋体" pitchFamily="2" charset="-122"/>
                        <a:cs typeface="Arial" pitchFamily="34" charset="0"/>
                      </a:endParaRPr>
                    </a:p>
                  </a:txBody>
                  <a:tcPr marL="103587" marR="103587" marT="53129" marB="53129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103587" marR="103587" marT="53129" marB="53129"/>
                </a:tc>
                <a:tc>
                  <a:txBody>
                    <a:bodyPr/>
                    <a:lstStyle/>
                    <a:p>
                      <a:endParaRPr lang="en-US" sz="600" dirty="0">
                        <a:solidFill>
                          <a:schemeClr val="tx1">
                            <a:lumMod val="75000"/>
                          </a:schemeClr>
                        </a:solidFill>
                        <a:latin typeface="+mn-lt"/>
                      </a:endParaRPr>
                    </a:p>
                  </a:txBody>
                  <a:tcPr marL="103587" marR="103587" marT="53129" marB="53129"/>
                </a:tc>
                <a:tc>
                  <a:txBody>
                    <a:bodyPr/>
                    <a:lstStyle/>
                    <a:p>
                      <a:endParaRPr lang="en-US" sz="600" dirty="0">
                        <a:solidFill>
                          <a:schemeClr val="tx1">
                            <a:lumMod val="75000"/>
                          </a:schemeClr>
                        </a:solidFill>
                        <a:latin typeface="+mn-lt"/>
                      </a:endParaRPr>
                    </a:p>
                  </a:txBody>
                  <a:tcPr marL="103587" marR="103587" marT="53129" marB="53129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dirty="0">
                        <a:solidFill>
                          <a:schemeClr val="tx1">
                            <a:lumMod val="75000"/>
                          </a:schemeClr>
                        </a:solidFill>
                        <a:latin typeface="+mn-lt"/>
                      </a:endParaRPr>
                    </a:p>
                  </a:txBody>
                  <a:tcPr marL="103587" marR="103587" marT="53129" marB="53129"/>
                </a:tc>
                <a:tc>
                  <a:txBody>
                    <a:bodyPr/>
                    <a:lstStyle/>
                    <a:p>
                      <a:pPr marL="0" marR="0" indent="0" algn="l" defTabSz="105956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dirty="0">
                        <a:solidFill>
                          <a:schemeClr val="tx1">
                            <a:lumMod val="75000"/>
                          </a:schemeClr>
                        </a:solidFill>
                        <a:latin typeface="+mn-lt"/>
                      </a:endParaRPr>
                    </a:p>
                  </a:txBody>
                  <a:tcPr marL="103587" marR="103587" marT="53129" marB="53129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dirty="0">
                        <a:solidFill>
                          <a:schemeClr val="tx1">
                            <a:lumMod val="75000"/>
                          </a:schemeClr>
                        </a:solidFill>
                        <a:latin typeface="+mn-lt"/>
                      </a:endParaRPr>
                    </a:p>
                  </a:txBody>
                  <a:tcPr marL="103587" marR="103587" marT="53129" marB="53129"/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263757">
                <a:tc>
                  <a:txBody>
                    <a:bodyPr/>
                    <a:lstStyle/>
                    <a:p>
                      <a:endParaRPr lang="en-US" sz="600" dirty="0">
                        <a:solidFill>
                          <a:schemeClr val="tx1">
                            <a:lumMod val="75000"/>
                          </a:schemeClr>
                        </a:solidFill>
                        <a:latin typeface="+mn-lt"/>
                      </a:endParaRPr>
                    </a:p>
                  </a:txBody>
                  <a:tcPr marL="103587" marR="103587" marT="53129" marB="53129"/>
                </a:tc>
                <a:tc>
                  <a:txBody>
                    <a:bodyPr/>
                    <a:lstStyle/>
                    <a:p>
                      <a:endParaRPr lang="en-US" sz="600" kern="1200" dirty="0">
                        <a:solidFill>
                          <a:schemeClr val="tx1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3587" marR="103587" marT="53129" marB="53129"/>
                </a:tc>
                <a:tc>
                  <a:txBody>
                    <a:bodyPr/>
                    <a:lstStyle/>
                    <a:p>
                      <a:endParaRPr lang="en-US" sz="600" dirty="0">
                        <a:solidFill>
                          <a:schemeClr val="tx1">
                            <a:lumMod val="75000"/>
                          </a:schemeClr>
                        </a:solidFill>
                        <a:latin typeface="+mn-lt"/>
                      </a:endParaRPr>
                    </a:p>
                  </a:txBody>
                  <a:tcPr marL="103587" marR="103587" marT="53129" marB="53129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zh-CN" sz="600" b="0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  <a:ea typeface="宋体" pitchFamily="2" charset="-122"/>
                        <a:cs typeface="Arial" pitchFamily="34" charset="0"/>
                      </a:endParaRPr>
                    </a:p>
                  </a:txBody>
                  <a:tcPr marL="103587" marR="103587" marT="53129" marB="53129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103587" marR="103587" marT="53129" marB="53129"/>
                </a:tc>
                <a:tc>
                  <a:txBody>
                    <a:bodyPr/>
                    <a:lstStyle/>
                    <a:p>
                      <a:endParaRPr lang="en-US" sz="600" dirty="0">
                        <a:solidFill>
                          <a:schemeClr val="tx1">
                            <a:lumMod val="75000"/>
                          </a:schemeClr>
                        </a:solidFill>
                        <a:latin typeface="+mn-lt"/>
                      </a:endParaRPr>
                    </a:p>
                  </a:txBody>
                  <a:tcPr marL="103587" marR="103587" marT="53129" marB="53129"/>
                </a:tc>
                <a:tc>
                  <a:txBody>
                    <a:bodyPr/>
                    <a:lstStyle/>
                    <a:p>
                      <a:endParaRPr lang="en-US" sz="600" dirty="0">
                        <a:solidFill>
                          <a:schemeClr val="tx1">
                            <a:lumMod val="75000"/>
                          </a:schemeClr>
                        </a:solidFill>
                        <a:latin typeface="+mn-lt"/>
                      </a:endParaRPr>
                    </a:p>
                  </a:txBody>
                  <a:tcPr marL="103587" marR="103587" marT="53129" marB="53129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dirty="0">
                        <a:solidFill>
                          <a:schemeClr val="tx1">
                            <a:lumMod val="75000"/>
                          </a:schemeClr>
                        </a:solidFill>
                        <a:latin typeface="+mn-lt"/>
                      </a:endParaRPr>
                    </a:p>
                  </a:txBody>
                  <a:tcPr marL="103587" marR="103587" marT="53129" marB="53129"/>
                </a:tc>
                <a:tc>
                  <a:txBody>
                    <a:bodyPr/>
                    <a:lstStyle/>
                    <a:p>
                      <a:pPr marL="0" marR="0" indent="0" algn="l" defTabSz="105956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dirty="0">
                        <a:solidFill>
                          <a:schemeClr val="tx1">
                            <a:lumMod val="75000"/>
                          </a:schemeClr>
                        </a:solidFill>
                        <a:latin typeface="+mn-lt"/>
                      </a:endParaRPr>
                    </a:p>
                  </a:txBody>
                  <a:tcPr marL="103587" marR="103587" marT="53129" marB="53129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dirty="0">
                        <a:solidFill>
                          <a:schemeClr val="tx1">
                            <a:lumMod val="75000"/>
                          </a:schemeClr>
                        </a:solidFill>
                        <a:latin typeface="+mn-lt"/>
                      </a:endParaRPr>
                    </a:p>
                  </a:txBody>
                  <a:tcPr marL="103587" marR="103587" marT="53129" marB="53129"/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9" name="Footer Placeholder 8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dirty="0">
                <a:solidFill>
                  <a:schemeClr val="bg2"/>
                </a:solidFill>
                <a:cs typeface="Arial" charset="0"/>
              </a:rPr>
              <a:t>&lt;Change information classification in footer&gt;</a:t>
            </a:r>
          </a:p>
        </p:txBody>
      </p:sp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17144" y="1097956"/>
            <a:ext cx="8229600" cy="3609693"/>
          </a:xfrm>
        </p:spPr>
        <p:txBody>
          <a:bodyPr/>
          <a:lstStyle/>
          <a:p>
            <a:pPr hangingPunct="0"/>
            <a:r>
              <a:rPr lang="en-US" altLang="zh-CN" sz="1000" dirty="0" smtClean="0"/>
              <a:t>3GPP</a:t>
            </a:r>
            <a:r>
              <a:rPr lang="zh-CN" altLang="en-US" sz="1000" dirty="0" smtClean="0"/>
              <a:t>演进方向</a:t>
            </a:r>
            <a:endParaRPr lang="en-US" altLang="zh-CN" sz="1000" dirty="0" smtClean="0"/>
          </a:p>
          <a:p>
            <a:pPr hangingPunct="0"/>
            <a:r>
              <a:rPr lang="en-US" altLang="zh-CN" sz="1000" dirty="0" smtClean="0"/>
              <a:t>LTE</a:t>
            </a:r>
            <a:r>
              <a:rPr lang="zh-CN" altLang="en-US" sz="1000" dirty="0" smtClean="0"/>
              <a:t> </a:t>
            </a:r>
            <a:r>
              <a:rPr lang="en-US" altLang="zh-CN" sz="1000" dirty="0"/>
              <a:t>=</a:t>
            </a:r>
            <a:r>
              <a:rPr lang="zh-CN" altLang="en-US" sz="1000" dirty="0"/>
              <a:t> </a:t>
            </a:r>
            <a:r>
              <a:rPr lang="en-US" altLang="zh-CN" sz="1000" dirty="0"/>
              <a:t>Long Term Evolution</a:t>
            </a:r>
          </a:p>
          <a:p>
            <a:pPr hangingPunct="0"/>
            <a:r>
              <a:rPr lang="zh-CN" altLang="en-US" sz="1000" dirty="0"/>
              <a:t>特点</a:t>
            </a:r>
            <a:r>
              <a:rPr lang="en-US" altLang="zh-CN" sz="1000" dirty="0"/>
              <a:t>:</a:t>
            </a:r>
            <a:r>
              <a:rPr lang="zh-CN" altLang="en-US" sz="1000" dirty="0"/>
              <a:t> 众望所归</a:t>
            </a:r>
            <a:endParaRPr lang="en-US" altLang="zh-CN" sz="1000" dirty="0"/>
          </a:p>
          <a:p>
            <a:pPr hangingPunct="0"/>
            <a:endParaRPr lang="en-GB" altLang="zh-CN" sz="1000" dirty="0"/>
          </a:p>
          <a:p>
            <a:endParaRPr lang="en-US" sz="16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LTE</a:t>
            </a:r>
            <a:r>
              <a:rPr lang="zh-CN" altLang="en-US" dirty="0"/>
              <a:t>概述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>
          <a:xfrm>
            <a:off x="409896" y="1766780"/>
            <a:ext cx="3502973" cy="1620031"/>
          </a:xfrm>
        </p:spPr>
      </p:pic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noProof="0" dirty="0">
                <a:solidFill>
                  <a:schemeClr val="bg2"/>
                </a:solidFill>
                <a:cs typeface="Arial" charset="0"/>
              </a:rPr>
              <a:t>&lt;Change information classification in footer&gt;</a:t>
            </a: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373562" y="1125573"/>
            <a:ext cx="4770438" cy="2400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5505450" y="1720850"/>
            <a:ext cx="86433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+mn-lt"/>
              </a:rPr>
              <a:t>LTE-A</a:t>
            </a:r>
          </a:p>
          <a:p>
            <a:endParaRPr lang="en-US" altLang="zh-CN" dirty="0" smtClean="0">
              <a:latin typeface="+mn-lt"/>
            </a:endParaRPr>
          </a:p>
          <a:p>
            <a:endParaRPr lang="en-US" altLang="zh-CN" dirty="0" smtClean="0">
              <a:latin typeface="+mn-lt"/>
            </a:endParaRPr>
          </a:p>
          <a:p>
            <a:r>
              <a:rPr lang="en-US" altLang="zh-CN" dirty="0" smtClean="0">
                <a:latin typeface="+mn-lt"/>
              </a:rPr>
              <a:t>1Gbps</a:t>
            </a:r>
            <a:endParaRPr lang="zh-CN" altLang="en-US" dirty="0" err="1" smtClean="0">
              <a:latin typeface="+mn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356100" y="1885950"/>
            <a:ext cx="113364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+mn-lt"/>
              </a:rPr>
              <a:t>LTE</a:t>
            </a:r>
          </a:p>
          <a:p>
            <a:endParaRPr lang="en-US" altLang="zh-CN" dirty="0" smtClean="0">
              <a:latin typeface="+mn-lt"/>
            </a:endParaRPr>
          </a:p>
          <a:p>
            <a:endParaRPr lang="en-US" altLang="zh-CN" dirty="0" smtClean="0">
              <a:latin typeface="+mn-lt"/>
            </a:endParaRPr>
          </a:p>
          <a:p>
            <a:r>
              <a:rPr lang="en-US" altLang="zh-CN" dirty="0" smtClean="0">
                <a:latin typeface="+mn-lt"/>
              </a:rPr>
              <a:t>100Mbps</a:t>
            </a:r>
            <a:endParaRPr lang="zh-CN" altLang="en-US" dirty="0" err="1" smtClean="0"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17144" y="1097956"/>
            <a:ext cx="8229600" cy="3609693"/>
          </a:xfrm>
        </p:spPr>
        <p:txBody>
          <a:bodyPr/>
          <a:lstStyle/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r>
              <a:rPr lang="zh-CN" altLang="en-US" sz="1000" dirty="0"/>
              <a:t>核心网：和</a:t>
            </a:r>
            <a:r>
              <a:rPr lang="en-US" altLang="zh-CN" sz="1000" dirty="0"/>
              <a:t>WCDMA</a:t>
            </a:r>
            <a:r>
              <a:rPr lang="zh-CN" altLang="en-US" sz="1000" dirty="0"/>
              <a:t>系统比较：拿掉了</a:t>
            </a:r>
            <a:r>
              <a:rPr lang="en-US" altLang="zh-CN" sz="1000" dirty="0"/>
              <a:t>CS</a:t>
            </a:r>
            <a:r>
              <a:rPr lang="zh-CN" altLang="en-US" sz="1000" dirty="0"/>
              <a:t>域</a:t>
            </a:r>
            <a:endParaRPr lang="en-US" altLang="zh-CN" sz="1000" dirty="0"/>
          </a:p>
          <a:p>
            <a:pPr marL="0" indent="0" hangingPunct="0">
              <a:buNone/>
            </a:pPr>
            <a:r>
              <a:rPr lang="zh-CN" altLang="en-US" sz="1000" dirty="0"/>
              <a:t>无线网：和</a:t>
            </a:r>
            <a:r>
              <a:rPr lang="en-US" altLang="zh-CN" sz="1000" dirty="0"/>
              <a:t>WCDMA</a:t>
            </a:r>
            <a:r>
              <a:rPr lang="zh-CN" altLang="en-US" sz="1000" dirty="0"/>
              <a:t>系统比较：拿掉了</a:t>
            </a:r>
            <a:r>
              <a:rPr lang="en-US" altLang="zh-CN" sz="1000" dirty="0"/>
              <a:t>RNC</a:t>
            </a:r>
            <a:r>
              <a:rPr lang="zh-CN" altLang="en-US" sz="1000" dirty="0"/>
              <a:t>， 扁平化的优点</a:t>
            </a:r>
            <a:r>
              <a:rPr lang="en-US" altLang="zh-CN" sz="1000" dirty="0"/>
              <a:t>:</a:t>
            </a:r>
            <a:r>
              <a:rPr lang="zh-CN" altLang="en-US" sz="1000" dirty="0"/>
              <a:t> 处理延时降低，但同时对核心网的性能提出挑战</a:t>
            </a: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hangingPunct="0"/>
            <a:endParaRPr lang="en-GB" altLang="zh-CN" sz="1000" dirty="0"/>
          </a:p>
          <a:p>
            <a:endParaRPr lang="en-US" sz="16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LTE</a:t>
            </a:r>
            <a:r>
              <a:rPr lang="zh-CN" altLang="en-US" dirty="0"/>
              <a:t>概述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noProof="0" dirty="0">
                <a:solidFill>
                  <a:schemeClr val="bg2"/>
                </a:solidFill>
                <a:cs typeface="Arial" charset="0"/>
              </a:rPr>
              <a:t>&lt;Change information classification in footer&gt;</a:t>
            </a: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CN" dirty="0"/>
              <a:t>LTE: </a:t>
            </a:r>
            <a:r>
              <a:rPr lang="zh-CN" altLang="en-US" dirty="0" smtClean="0"/>
              <a:t>架构</a:t>
            </a:r>
            <a:r>
              <a:rPr lang="zh-CN" altLang="en-US" dirty="0"/>
              <a:t>的革命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000" y="1097956"/>
            <a:ext cx="4834032" cy="290442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393719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17144" y="1097956"/>
            <a:ext cx="8229600" cy="3609693"/>
          </a:xfrm>
        </p:spPr>
        <p:txBody>
          <a:bodyPr/>
          <a:lstStyle/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hangingPunct="0"/>
            <a:endParaRPr lang="en-GB" altLang="zh-CN" sz="1000" dirty="0"/>
          </a:p>
          <a:p>
            <a:endParaRPr lang="en-US" sz="16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LTE</a:t>
            </a:r>
            <a:r>
              <a:rPr lang="zh-CN" altLang="en-US" dirty="0"/>
              <a:t>概述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noProof="0" dirty="0">
                <a:solidFill>
                  <a:schemeClr val="bg2"/>
                </a:solidFill>
                <a:cs typeface="Arial" charset="0"/>
              </a:rPr>
              <a:t>&lt;Change information classification in footer&gt;</a:t>
            </a: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CN" dirty="0"/>
              <a:t>LTE: </a:t>
            </a:r>
            <a:r>
              <a:rPr lang="zh-CN" altLang="en-US" dirty="0"/>
              <a:t>功能的演进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001" y="839415"/>
            <a:ext cx="4652064" cy="295534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505666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17144" y="1097956"/>
            <a:ext cx="8229600" cy="3609693"/>
          </a:xfrm>
        </p:spPr>
        <p:txBody>
          <a:bodyPr/>
          <a:lstStyle/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hangingPunct="0"/>
            <a:endParaRPr lang="en-GB" altLang="zh-CN" sz="1000" dirty="0"/>
          </a:p>
          <a:p>
            <a:endParaRPr lang="en-US" sz="16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LTE</a:t>
            </a:r>
            <a:r>
              <a:rPr lang="zh-CN" altLang="en-US" dirty="0"/>
              <a:t>概述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noProof="0" dirty="0">
                <a:solidFill>
                  <a:schemeClr val="bg2"/>
                </a:solidFill>
                <a:cs typeface="Arial" charset="0"/>
              </a:rPr>
              <a:t>&lt;Change information classification in footer&gt;</a:t>
            </a: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CN" dirty="0"/>
              <a:t>LTE: </a:t>
            </a:r>
            <a:r>
              <a:rPr lang="zh-CN" altLang="en-US" dirty="0"/>
              <a:t>技术特点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144" y="931647"/>
            <a:ext cx="4941240" cy="293347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980639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17144" y="1097956"/>
            <a:ext cx="8229600" cy="3609693"/>
          </a:xfrm>
        </p:spPr>
        <p:txBody>
          <a:bodyPr/>
          <a:lstStyle/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hangingPunct="0"/>
            <a:endParaRPr lang="en-GB" altLang="zh-CN" sz="1000" dirty="0"/>
          </a:p>
          <a:p>
            <a:endParaRPr lang="en-US" sz="16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LTE</a:t>
            </a:r>
            <a:r>
              <a:rPr lang="zh-CN" altLang="en-US" dirty="0" smtClean="0"/>
              <a:t>核心</a:t>
            </a:r>
            <a:r>
              <a:rPr lang="zh-CN" altLang="en-US" dirty="0"/>
              <a:t>网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/>
              <a:t/>
            </a:r>
            <a:br>
              <a:rPr lang="en-US" altLang="zh-CN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noProof="0" dirty="0">
                <a:solidFill>
                  <a:schemeClr val="bg2"/>
                </a:solidFill>
                <a:cs typeface="Arial" charset="0"/>
              </a:rPr>
              <a:t>&lt;Change information classification in footer&gt;</a:t>
            </a: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CN" dirty="0"/>
              <a:t>EPC</a:t>
            </a:r>
            <a:r>
              <a:rPr lang="zh-CN" altLang="en-US" dirty="0"/>
              <a:t>的架构与组成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000" y="1016280"/>
            <a:ext cx="4991533" cy="306350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333256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17144" y="1097956"/>
            <a:ext cx="8229600" cy="3609693"/>
          </a:xfrm>
        </p:spPr>
        <p:txBody>
          <a:bodyPr/>
          <a:lstStyle/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hangingPunct="0"/>
            <a:endParaRPr lang="en-GB" altLang="zh-CN" sz="1000" dirty="0"/>
          </a:p>
          <a:p>
            <a:endParaRPr lang="en-US" sz="16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LTE</a:t>
            </a:r>
            <a:r>
              <a:rPr lang="zh-CN" altLang="en-US" dirty="0" smtClean="0"/>
              <a:t>核心</a:t>
            </a:r>
            <a:r>
              <a:rPr lang="zh-CN" altLang="en-US" dirty="0"/>
              <a:t>网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/>
              <a:t/>
            </a:r>
            <a:br>
              <a:rPr lang="en-US" altLang="zh-CN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noProof="0" dirty="0">
                <a:solidFill>
                  <a:schemeClr val="bg2"/>
                </a:solidFill>
                <a:cs typeface="Arial" charset="0"/>
              </a:rPr>
              <a:t>&lt;Change information classification in footer&gt;</a:t>
            </a: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CN" dirty="0"/>
              <a:t>MME: </a:t>
            </a:r>
            <a:r>
              <a:rPr lang="zh-CN" altLang="en-US" dirty="0"/>
              <a:t>接口和管理内容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144" y="1097956"/>
            <a:ext cx="4813224" cy="278170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4141" y="1346333"/>
            <a:ext cx="2143125" cy="174307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711238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17144" y="1097956"/>
            <a:ext cx="8229600" cy="3609693"/>
          </a:xfrm>
        </p:spPr>
        <p:txBody>
          <a:bodyPr/>
          <a:lstStyle/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hangingPunct="0"/>
            <a:endParaRPr lang="en-GB" altLang="zh-CN" sz="1000" dirty="0"/>
          </a:p>
          <a:p>
            <a:endParaRPr lang="en-US" sz="16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LTE</a:t>
            </a:r>
            <a:r>
              <a:rPr lang="zh-CN" altLang="en-US" dirty="0"/>
              <a:t>核心网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/>
              <a:t/>
            </a:r>
            <a:br>
              <a:rPr lang="en-US" altLang="zh-CN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noProof="0" dirty="0">
                <a:solidFill>
                  <a:schemeClr val="bg2"/>
                </a:solidFill>
                <a:cs typeface="Arial" charset="0"/>
              </a:rPr>
              <a:t>&lt;Change information classification in footer&gt;</a:t>
            </a: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CN" dirty="0"/>
              <a:t>SGW: </a:t>
            </a:r>
            <a:r>
              <a:rPr lang="zh-CN" altLang="en-US" dirty="0"/>
              <a:t>接口和管理内容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144" y="1097957"/>
            <a:ext cx="4996104" cy="269680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9383" y="1551009"/>
            <a:ext cx="2181225" cy="17907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103873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NET_PPT_Temp_Arial_Macro_Free_v53">
  <a:themeElements>
    <a:clrScheme name="Nokia Master Theme">
      <a:dk1>
        <a:srgbClr val="124191"/>
      </a:dk1>
      <a:lt1>
        <a:srgbClr val="FFFFFF"/>
      </a:lt1>
      <a:dk2>
        <a:srgbClr val="FFFFFF"/>
      </a:dk2>
      <a:lt2>
        <a:srgbClr val="68717A"/>
      </a:lt2>
      <a:accent1>
        <a:srgbClr val="00C9FF"/>
      </a:accent1>
      <a:accent2>
        <a:srgbClr val="00C9FF"/>
      </a:accent2>
      <a:accent3>
        <a:srgbClr val="00C9FF"/>
      </a:accent3>
      <a:accent4>
        <a:srgbClr val="A8BBC0"/>
      </a:accent4>
      <a:accent5>
        <a:srgbClr val="A8BBC0"/>
      </a:accent5>
      <a:accent6>
        <a:srgbClr val="D8D9DA"/>
      </a:accent6>
      <a:hlink>
        <a:srgbClr val="124191"/>
      </a:hlink>
      <a:folHlink>
        <a:srgbClr val="124191"/>
      </a:folHlink>
    </a:clrScheme>
    <a:fontScheme name="Nokia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  <a:effectLst/>
      </a:spPr>
      <a:bodyPr tIns="90000" bIns="90000" rtlCol="0" anchor="t" anchorCtr="0"/>
      <a:lstStyle>
        <a:defPPr algn="ctr" fontAlgn="auto">
          <a:spcBef>
            <a:spcPts val="0"/>
          </a:spcBef>
          <a:spcAft>
            <a:spcPts val="0"/>
          </a:spcAft>
          <a:defRPr dirty="0" smtClean="0">
            <a:solidFill>
              <a:schemeClr val="accent4"/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9050" cmpd="sng">
          <a:solidFill>
            <a:schemeClr val="accent3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="" xmlns:thm15="http://schemas.microsoft.com/office/thememl/2012/main" name="NET_PPT_Temp_Arial_Macro_Free_v51" id="{8D803308-784A-4915-9600-984AB2AA7C57}" vid="{40DA430F-9525-450C-A1C3-970D65CC2B3B}"/>
    </a:ext>
  </a:extLst>
</a:theme>
</file>

<file path=ppt/theme/theme2.xml><?xml version="1.0" encoding="utf-8"?>
<a:theme xmlns:a="http://schemas.openxmlformats.org/drawingml/2006/main" name="Nokia Master Blue Background">
  <a:themeElements>
    <a:clrScheme name="Nokia Master Theme">
      <a:dk1>
        <a:srgbClr val="124191"/>
      </a:dk1>
      <a:lt1>
        <a:srgbClr val="FFFFFF"/>
      </a:lt1>
      <a:dk2>
        <a:srgbClr val="FFFFFF"/>
      </a:dk2>
      <a:lt2>
        <a:srgbClr val="68717A"/>
      </a:lt2>
      <a:accent1>
        <a:srgbClr val="00C9FF"/>
      </a:accent1>
      <a:accent2>
        <a:srgbClr val="00C9FF"/>
      </a:accent2>
      <a:accent3>
        <a:srgbClr val="00C9FF"/>
      </a:accent3>
      <a:accent4>
        <a:srgbClr val="A8BBC0"/>
      </a:accent4>
      <a:accent5>
        <a:srgbClr val="A8BBC0"/>
      </a:accent5>
      <a:accent6>
        <a:srgbClr val="D8D9DA"/>
      </a:accent6>
      <a:hlink>
        <a:srgbClr val="124191"/>
      </a:hlink>
      <a:folHlink>
        <a:srgbClr val="124191"/>
      </a:folHlink>
    </a:clrScheme>
    <a:fontScheme name="Nokia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  <a:effectLst/>
      </a:spPr>
      <a:bodyPr tIns="90000" bIns="90000" rtlCol="0" anchor="t" anchorCtr="0"/>
      <a:lstStyle>
        <a:defPPr algn="ctr" fontAlgn="auto">
          <a:spcBef>
            <a:spcPts val="0"/>
          </a:spcBef>
          <a:spcAft>
            <a:spcPts val="0"/>
          </a:spcAft>
          <a:defRPr dirty="0" smtClean="0">
            <a:solidFill>
              <a:schemeClr val="accent4"/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9050" cmpd="sng">
          <a:solidFill>
            <a:schemeClr val="accent3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="" xmlns:thm15="http://schemas.microsoft.com/office/thememl/2012/main" name="NET_PPT_Temp_Arial_Macro_Free_v51" id="{8D803308-784A-4915-9600-984AB2AA7C57}" vid="{4A425527-96A3-4A84-9E4D-BF967562125A}"/>
    </a:ext>
  </a:extLst>
</a:theme>
</file>

<file path=ppt/theme/theme3.xml><?xml version="1.0" encoding="utf-8"?>
<a:theme xmlns:a="http://schemas.openxmlformats.org/drawingml/2006/main" name="Final Slide">
  <a:themeElements>
    <a:clrScheme name="Custom 18">
      <a:dk1>
        <a:srgbClr val="124191"/>
      </a:dk1>
      <a:lt1>
        <a:srgbClr val="FFFFFF"/>
      </a:lt1>
      <a:dk2>
        <a:srgbClr val="FFFFFF"/>
      </a:dk2>
      <a:lt2>
        <a:srgbClr val="687170"/>
      </a:lt2>
      <a:accent1>
        <a:srgbClr val="00C9FF"/>
      </a:accent1>
      <a:accent2>
        <a:srgbClr val="00C9FF"/>
      </a:accent2>
      <a:accent3>
        <a:srgbClr val="00C9FF"/>
      </a:accent3>
      <a:accent4>
        <a:srgbClr val="A8BBC0"/>
      </a:accent4>
      <a:accent5>
        <a:srgbClr val="A8BBC0"/>
      </a:accent5>
      <a:accent6>
        <a:srgbClr val="D8D9DA"/>
      </a:accent6>
      <a:hlink>
        <a:srgbClr val="124191"/>
      </a:hlink>
      <a:folHlink>
        <a:srgbClr val="124191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="" xmlns:thm15="http://schemas.microsoft.com/office/thememl/2012/main" name="NET_PPT_Temp_Arial_Macro_Free_v51" id="{8D803308-784A-4915-9600-984AB2AA7C57}" vid="{390ADDEA-1B99-4A1B-B179-A2DD6FC18865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NET_PPT_Temp_Arial_Macro_Free_v53</Template>
  <TotalTime>0</TotalTime>
  <Words>880</Words>
  <Application>Microsoft Office PowerPoint</Application>
  <PresentationFormat>全屏显示(16:9)</PresentationFormat>
  <Paragraphs>435</Paragraphs>
  <Slides>24</Slides>
  <Notes>20</Notes>
  <HiddenSlides>1</HiddenSlides>
  <MMClips>0</MMClips>
  <ScaleCrop>false</ScaleCrop>
  <HeadingPairs>
    <vt:vector size="4" baseType="variant">
      <vt:variant>
        <vt:lpstr>主题</vt:lpstr>
      </vt:variant>
      <vt:variant>
        <vt:i4>3</vt:i4>
      </vt:variant>
      <vt:variant>
        <vt:lpstr>幻灯片标题</vt:lpstr>
      </vt:variant>
      <vt:variant>
        <vt:i4>24</vt:i4>
      </vt:variant>
    </vt:vector>
  </HeadingPairs>
  <TitlesOfParts>
    <vt:vector size="27" baseType="lpstr">
      <vt:lpstr>NET_PPT_Temp_Arial_Macro_Free_v53</vt:lpstr>
      <vt:lpstr>Nokia Master Blue Background</vt:lpstr>
      <vt:lpstr>Final Slide</vt:lpstr>
      <vt:lpstr>幻灯片 1</vt:lpstr>
      <vt:lpstr>大纲  </vt:lpstr>
      <vt:lpstr>LTE概述     </vt:lpstr>
      <vt:lpstr>LTE概述           </vt:lpstr>
      <vt:lpstr>LTE概述           </vt:lpstr>
      <vt:lpstr>LTE概述           </vt:lpstr>
      <vt:lpstr>LTE核心网            </vt:lpstr>
      <vt:lpstr>LTE核心网            </vt:lpstr>
      <vt:lpstr>LTE核心网            </vt:lpstr>
      <vt:lpstr>LTE核心网            </vt:lpstr>
      <vt:lpstr>LTE无线网            </vt:lpstr>
      <vt:lpstr>LTE无线网            </vt:lpstr>
      <vt:lpstr>LTE关键技术- OFDM技术            </vt:lpstr>
      <vt:lpstr>LTE关键技术- AMC技术            </vt:lpstr>
      <vt:lpstr>LTE关键技术- MIMO技术            </vt:lpstr>
      <vt:lpstr>LTE空中接口            </vt:lpstr>
      <vt:lpstr>LTE空中接口            </vt:lpstr>
      <vt:lpstr>LTE空中接口            </vt:lpstr>
      <vt:lpstr>LTE空中接口            </vt:lpstr>
      <vt:lpstr>LTE-A技术            </vt:lpstr>
      <vt:lpstr>缩略语  </vt:lpstr>
      <vt:lpstr>参考文献 </vt:lpstr>
      <vt:lpstr>幻灯片 23</vt:lpstr>
      <vt:lpstr>Revision history and metadata</vt:lpstr>
    </vt:vector>
  </TitlesOfParts>
  <Manager/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2015-09-10T10:38:36Z</dcterms:created>
  <dcterms:modified xsi:type="dcterms:W3CDTF">2019-03-24T13:51:39Z</dcterms:modified>
</cp:coreProperties>
</file>